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3" r:id="rId9"/>
    <p:sldId id="266" r:id="rId10"/>
    <p:sldId id="268" r:id="rId11"/>
    <p:sldId id="269" r:id="rId12"/>
    <p:sldId id="270" r:id="rId13"/>
    <p:sldId id="271" r:id="rId14"/>
    <p:sldId id="275" r:id="rId15"/>
    <p:sldId id="276" r:id="rId16"/>
    <p:sldId id="272" r:id="rId17"/>
    <p:sldId id="298" r:id="rId18"/>
    <p:sldId id="273" r:id="rId19"/>
    <p:sldId id="274" r:id="rId20"/>
    <p:sldId id="292" r:id="rId21"/>
    <p:sldId id="293" r:id="rId22"/>
    <p:sldId id="277" r:id="rId23"/>
    <p:sldId id="278" r:id="rId24"/>
    <p:sldId id="300" r:id="rId25"/>
    <p:sldId id="279" r:id="rId26"/>
    <p:sldId id="291" r:id="rId27"/>
    <p:sldId id="280" r:id="rId28"/>
    <p:sldId id="290" r:id="rId29"/>
    <p:sldId id="281" r:id="rId30"/>
    <p:sldId id="282" r:id="rId31"/>
    <p:sldId id="303" r:id="rId32"/>
    <p:sldId id="283" r:id="rId33"/>
    <p:sldId id="284" r:id="rId34"/>
    <p:sldId id="304" r:id="rId35"/>
    <p:sldId id="294" r:id="rId36"/>
    <p:sldId id="295" r:id="rId37"/>
    <p:sldId id="285" r:id="rId38"/>
    <p:sldId id="286" r:id="rId39"/>
    <p:sldId id="301" r:id="rId40"/>
    <p:sldId id="287" r:id="rId41"/>
    <p:sldId id="288" r:id="rId42"/>
    <p:sldId id="296" r:id="rId43"/>
    <p:sldId id="297" r:id="rId44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51" autoAdjust="0"/>
    <p:restoredTop sz="86486" autoAdjust="0"/>
  </p:normalViewPr>
  <p:slideViewPr>
    <p:cSldViewPr snapToGrid="0" snapToObjects="1">
      <p:cViewPr>
        <p:scale>
          <a:sx n="100" d="100"/>
          <a:sy n="100" d="100"/>
        </p:scale>
        <p:origin x="-64" y="-1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16133"/>
            <a:ext cx="3505200" cy="1734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6" y="2031357"/>
            <a:ext cx="3313355" cy="127662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6" y="3315810"/>
            <a:ext cx="3309803" cy="94547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137621"/>
            <a:ext cx="2133600" cy="563236"/>
          </a:xfrm>
        </p:spPr>
        <p:txBody>
          <a:bodyPr anchor="b"/>
          <a:lstStyle>
            <a:lvl1pPr algn="l">
              <a:defRPr sz="2400"/>
            </a:lvl1pPr>
          </a:lstStyle>
          <a:p>
            <a:fld id="{75556DB7-34E2-F349-9BF3-7E88A235E638}" type="datetimeFigureOut">
              <a:rPr lang="es-ES" smtClean="0"/>
              <a:t>31/08/17</a:t>
            </a:fld>
            <a:endParaRPr lang="es-ES"/>
          </a:p>
        </p:txBody>
      </p:sp>
      <p:sp>
        <p:nvSpPr>
          <p:cNvPr id="50" name="Rectangle 49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4289975"/>
            <a:ext cx="2831592" cy="273844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4289975"/>
            <a:ext cx="643666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1358650-5DF3-7B4F-B13B-C3E5B71150FD}" type="slidenum">
              <a:rPr lang="es-ES" smtClean="0"/>
              <a:t>‹Nr.›</a:t>
            </a:fld>
            <a:endParaRPr lang="es-ES"/>
          </a:p>
        </p:txBody>
      </p:sp>
      <p:sp>
        <p:nvSpPr>
          <p:cNvPr id="89" name="Rectangle 88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56DB7-34E2-F349-9BF3-7E88A235E638}" type="datetimeFigureOut">
              <a:rPr lang="es-ES" smtClean="0"/>
              <a:t>31/08/17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58650-5DF3-7B4F-B13B-C3E5B71150FD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772610"/>
            <a:ext cx="1484453" cy="3585258"/>
          </a:xfrm>
        </p:spPr>
        <p:txBody>
          <a:bodyPr vert="eaVert" anchor="ctr"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772610"/>
            <a:ext cx="5423704" cy="358525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56DB7-34E2-F349-9BF3-7E88A235E638}" type="datetimeFigureOut">
              <a:rPr lang="es-ES" smtClean="0"/>
              <a:t>31/08/17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58650-5DF3-7B4F-B13B-C3E5B71150FD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56DB7-34E2-F349-9BF3-7E88A235E638}" type="datetimeFigureOut">
              <a:rPr lang="es-ES" smtClean="0"/>
              <a:t>31/08/17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58650-5DF3-7B4F-B13B-C3E5B71150FD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175622"/>
            <a:ext cx="6637468" cy="1021556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6" y="3200400"/>
            <a:ext cx="6637467" cy="114031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56DB7-34E2-F349-9BF3-7E88A235E638}" type="datetimeFigureOut">
              <a:rPr lang="es-ES" smtClean="0"/>
              <a:t>31/08/17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58650-5DF3-7B4F-B13B-C3E5B71150FD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56DB7-34E2-F349-9BF3-7E88A235E638}" type="datetimeFigureOut">
              <a:rPr lang="es-ES" smtClean="0"/>
              <a:t>31/08/17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58650-5DF3-7B4F-B13B-C3E5B71150FD}" type="slidenum">
              <a:rPr lang="es-ES" smtClean="0"/>
              <a:t>‹Nr.›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1735074"/>
            <a:ext cx="3419856" cy="2619756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1735073"/>
            <a:ext cx="3419856" cy="2619756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1737007"/>
            <a:ext cx="305714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8" y="1737007"/>
            <a:ext cx="3055717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56DB7-34E2-F349-9BF3-7E88A235E638}" type="datetimeFigureOut">
              <a:rPr lang="es-ES" smtClean="0"/>
              <a:t>31/08/17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58650-5DF3-7B4F-B13B-C3E5B71150FD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56DB7-34E2-F349-9BF3-7E88A235E638}" type="datetimeFigureOut">
              <a:rPr lang="es-ES" smtClean="0"/>
              <a:t>31/08/17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58650-5DF3-7B4F-B13B-C3E5B71150FD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56DB7-34E2-F349-9BF3-7E88A235E638}" type="datetimeFigureOut">
              <a:rPr lang="es-ES" smtClean="0"/>
              <a:t>31/08/17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58650-5DF3-7B4F-B13B-C3E5B71150FD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56DB7-34E2-F349-9BF3-7E88A235E638}" type="datetimeFigureOut">
              <a:rPr lang="es-ES" smtClean="0"/>
              <a:t>31/08/17</a:t>
            </a:fld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58650-5DF3-7B4F-B13B-C3E5B71150FD}" type="slidenum">
              <a:rPr lang="es-ES" smtClean="0"/>
              <a:t>‹Nr.›</a:t>
            </a:fld>
            <a:endParaRPr lang="es-ES"/>
          </a:p>
        </p:txBody>
      </p:sp>
      <p:sp>
        <p:nvSpPr>
          <p:cNvPr id="58" name="Rectangle 57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642395"/>
            <a:ext cx="3090440" cy="386305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1993076"/>
            <a:ext cx="3304572" cy="109736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3102746"/>
            <a:ext cx="3298784" cy="113842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1995678"/>
            <a:ext cx="3300984" cy="109728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9" y="520346"/>
            <a:ext cx="3359623" cy="4101084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1" y="3099816"/>
            <a:ext cx="3300573" cy="113967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56DB7-34E2-F349-9BF3-7E88A235E638}" type="datetimeFigureOut">
              <a:rPr lang="es-ES" smtClean="0"/>
              <a:t>31/08/17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58650-5DF3-7B4F-B13B-C3E5B71150FD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51435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250116"/>
            <a:ext cx="8229600" cy="463923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16133"/>
            <a:ext cx="3679116" cy="52443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770748"/>
            <a:ext cx="7024744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3" y="1742739"/>
            <a:ext cx="6777317" cy="2631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16836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75556DB7-34E2-F349-9BF3-7E88A235E638}" type="datetimeFigureOut">
              <a:rPr lang="es-ES" smtClean="0"/>
              <a:t>31/08/17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4389120"/>
            <a:ext cx="35021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168369"/>
            <a:ext cx="13321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F1358650-5DF3-7B4F-B13B-C3E5B71150FD}" type="slidenum">
              <a:rPr lang="es-ES" smtClean="0"/>
              <a:t>‹Nr.›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733366" y="1489356"/>
            <a:ext cx="3313355" cy="2014886"/>
          </a:xfrm>
        </p:spPr>
        <p:txBody>
          <a:bodyPr>
            <a:normAutofit/>
          </a:bodyPr>
          <a:lstStyle/>
          <a:p>
            <a:pPr algn="ctr"/>
            <a:r>
              <a:rPr lang="es-ES" sz="2800" b="1" dirty="0" smtClean="0"/>
              <a:t>PLANES VEREDALES DE DESARROLLO SOSTENIBLE</a:t>
            </a:r>
            <a:endParaRPr lang="es-ES" sz="28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733366" y="3512075"/>
            <a:ext cx="3309803" cy="945472"/>
          </a:xfrm>
        </p:spPr>
        <p:txBody>
          <a:bodyPr/>
          <a:lstStyle/>
          <a:p>
            <a:pPr algn="ctr"/>
            <a:r>
              <a:rPr lang="es-ES" b="1" dirty="0" smtClean="0"/>
              <a:t>ASOCAPRICHO</a:t>
            </a:r>
            <a:endParaRPr lang="es-ES" b="1" dirty="0"/>
          </a:p>
        </p:txBody>
      </p:sp>
      <p:pic>
        <p:nvPicPr>
          <p:cNvPr id="4" name="Imagen 3" descr="DSCN01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45" y="876811"/>
            <a:ext cx="4149524" cy="311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23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770748"/>
            <a:ext cx="7024744" cy="638952"/>
          </a:xfrm>
        </p:spPr>
        <p:txBody>
          <a:bodyPr>
            <a:noAutofit/>
          </a:bodyPr>
          <a:lstStyle/>
          <a:p>
            <a:pPr lvl="1" algn="l" rtl="0">
              <a:spcBef>
                <a:spcPct val="0"/>
              </a:spcBef>
            </a:pPr>
            <a:r>
              <a:rPr lang="es-ES" sz="2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COMPONENTE </a:t>
            </a:r>
            <a:r>
              <a:rPr lang="es-ES" sz="20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ESTRATÉGICO. </a:t>
            </a:r>
            <a:r>
              <a:rPr lang="es-CO" sz="2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ESTRATEGIA 1: MEDIDAS DE RESTITUCIÓN INTEGRAL </a:t>
            </a:r>
            <a:r>
              <a:rPr lang="es-CO" sz="20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COLECTIVA</a:t>
            </a:r>
            <a:endParaRPr lang="es-ES" sz="2000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68580" lvl="0" indent="0">
              <a:buNone/>
            </a:pPr>
            <a:r>
              <a:rPr lang="es-CO" sz="1400" b="1" dirty="0" smtClean="0"/>
              <a:t>Medidas políticas:</a:t>
            </a:r>
            <a:endParaRPr lang="es-CO" sz="1400" b="1" dirty="0"/>
          </a:p>
          <a:p>
            <a:pPr lvl="1"/>
            <a:r>
              <a:rPr lang="es-CO" sz="1400" dirty="0"/>
              <a:t>Reconocer el abandono estatal en que se encuentra la comunidad</a:t>
            </a:r>
          </a:p>
          <a:p>
            <a:pPr lvl="1"/>
            <a:r>
              <a:rPr lang="es-CO" sz="1400" dirty="0"/>
              <a:t>Adelantar el fortalecimiento organizativo comunitario y gremial</a:t>
            </a:r>
          </a:p>
          <a:p>
            <a:pPr lvl="1"/>
            <a:r>
              <a:rPr lang="es-CO" sz="1400" dirty="0"/>
              <a:t>Rehabilitación comunitaria: reconstrucción del tejido </a:t>
            </a:r>
            <a:r>
              <a:rPr lang="es-CO" sz="1400" dirty="0" smtClean="0"/>
              <a:t>social</a:t>
            </a:r>
          </a:p>
          <a:p>
            <a:pPr lvl="1"/>
            <a:r>
              <a:rPr lang="es-CO" sz="1400" dirty="0"/>
              <a:t>Fortalecimiento de sistema de seguridad pública</a:t>
            </a:r>
          </a:p>
          <a:p>
            <a:pPr lvl="1"/>
            <a:endParaRPr lang="es-CO" sz="1400" dirty="0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pPr lvl="1"/>
            <a:r>
              <a:rPr lang="es-CO" sz="1300" dirty="0"/>
              <a:t>Promoción de la participación de adultos mayores, jóvenes y niños en los procesos de planeación</a:t>
            </a:r>
          </a:p>
          <a:p>
            <a:pPr lvl="1"/>
            <a:r>
              <a:rPr lang="es-CO" sz="1300" dirty="0"/>
              <a:t>Acompañamiento y gestión para la toma de declaración individual y colectiva</a:t>
            </a:r>
          </a:p>
          <a:p>
            <a:pPr lvl="1"/>
            <a:r>
              <a:rPr lang="es-CO" sz="1300" dirty="0"/>
              <a:t>Organización institucional para controlar la deforestación y la ampliación de la frontera agrícola</a:t>
            </a:r>
          </a:p>
          <a:p>
            <a:pPr lvl="1"/>
            <a:r>
              <a:rPr lang="es-CO" sz="1300" dirty="0" smtClean="0"/>
              <a:t>Fortalecimiento </a:t>
            </a:r>
            <a:r>
              <a:rPr lang="es-CO" sz="1300" dirty="0"/>
              <a:t>del sistema de justicia y garantía de acceso a la justicia</a:t>
            </a:r>
          </a:p>
          <a:p>
            <a:endParaRPr lang="es-ES" sz="1300" dirty="0"/>
          </a:p>
        </p:txBody>
      </p:sp>
    </p:spTree>
    <p:extLst>
      <p:ext uri="{BB962C8B-B14F-4D97-AF65-F5344CB8AC3E}">
        <p14:creationId xmlns:p14="http://schemas.microsoft.com/office/powerpoint/2010/main" val="465079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770748"/>
            <a:ext cx="7024744" cy="638952"/>
          </a:xfrm>
        </p:spPr>
        <p:txBody>
          <a:bodyPr>
            <a:noAutofit/>
          </a:bodyPr>
          <a:lstStyle/>
          <a:p>
            <a:pPr lvl="1" algn="l" rtl="0">
              <a:spcBef>
                <a:spcPct val="0"/>
              </a:spcBef>
            </a:pPr>
            <a:r>
              <a:rPr lang="es-ES" sz="2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COMPONENTE </a:t>
            </a:r>
            <a:r>
              <a:rPr lang="es-ES" sz="20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ESTRATÉGICO. </a:t>
            </a:r>
            <a:r>
              <a:rPr lang="es-CO" sz="2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ESTRATEGIA 1: MEDIDAS DE RESTITUCIÓN INTEGRAL </a:t>
            </a:r>
            <a:r>
              <a:rPr lang="es-CO" sz="20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COLECTIVA</a:t>
            </a:r>
            <a:endParaRPr lang="es-ES" sz="2000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68580" lvl="0" indent="0">
              <a:buNone/>
            </a:pPr>
            <a:r>
              <a:rPr lang="es-CO" sz="1400" b="1" dirty="0" smtClean="0"/>
              <a:t>Medidas materiales:</a:t>
            </a:r>
            <a:endParaRPr lang="es-CO" sz="1400" b="1" dirty="0"/>
          </a:p>
          <a:p>
            <a:pPr lvl="1"/>
            <a:r>
              <a:rPr lang="es-CO" sz="1400" dirty="0"/>
              <a:t>Adecuación y mejoramiento de viviendas, saneamiento básico y construcción participativa de entornos saludables en centros poblados</a:t>
            </a:r>
          </a:p>
          <a:p>
            <a:pPr lvl="1"/>
            <a:r>
              <a:rPr lang="es-CO" sz="1400" dirty="0"/>
              <a:t>Construcción, reparación y dotación de centros educativos y puestos de atención en salud</a:t>
            </a:r>
          </a:p>
          <a:p>
            <a:pPr lvl="1"/>
            <a:endParaRPr lang="es-CO" sz="1400" dirty="0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pPr lvl="1"/>
            <a:r>
              <a:rPr lang="es-CO" sz="1200" dirty="0"/>
              <a:t>Construcción y dotación de casetas comunales con acceso a TIC (tecnologías de información y comunicación)</a:t>
            </a:r>
          </a:p>
          <a:p>
            <a:pPr lvl="1"/>
            <a:r>
              <a:rPr lang="es-CO" sz="1200" dirty="0"/>
              <a:t>Mejoramiento de redes viales secundarias y terciarias bajo el concepto de vía verde, amigable con el medio ambiente en que se vive</a:t>
            </a:r>
          </a:p>
          <a:p>
            <a:pPr lvl="1"/>
            <a:r>
              <a:rPr lang="es-CO" sz="1200" dirty="0"/>
              <a:t>Adecuación de fachadas y puntos de encuentro comunitarios y sitios emblemáticos como polideportivos y </a:t>
            </a:r>
            <a:r>
              <a:rPr lang="es-CO" sz="1200" dirty="0" smtClean="0"/>
              <a:t>cementerios</a:t>
            </a:r>
            <a:endParaRPr lang="es-CO" sz="1200" dirty="0"/>
          </a:p>
        </p:txBody>
      </p:sp>
    </p:spTree>
    <p:extLst>
      <p:ext uri="{BB962C8B-B14F-4D97-AF65-F5344CB8AC3E}">
        <p14:creationId xmlns:p14="http://schemas.microsoft.com/office/powerpoint/2010/main" val="941463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770748"/>
            <a:ext cx="7024744" cy="638952"/>
          </a:xfrm>
        </p:spPr>
        <p:txBody>
          <a:bodyPr>
            <a:noAutofit/>
          </a:bodyPr>
          <a:lstStyle/>
          <a:p>
            <a:pPr lvl="1" algn="l" rtl="0">
              <a:spcBef>
                <a:spcPct val="0"/>
              </a:spcBef>
            </a:pPr>
            <a:r>
              <a:rPr lang="es-ES" sz="2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COMPONENTE </a:t>
            </a:r>
            <a:r>
              <a:rPr lang="es-ES" sz="20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ESTRATÉGICO. </a:t>
            </a:r>
            <a:r>
              <a:rPr lang="es-CO" sz="2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ESTRATEGIA 1: MEDIDAS DE RESTITUCIÓN INTEGRAL </a:t>
            </a:r>
            <a:r>
              <a:rPr lang="es-CO" sz="20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COLECTIVA</a:t>
            </a:r>
            <a:endParaRPr lang="es-ES" sz="2000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68580" lvl="0" indent="0">
              <a:buNone/>
            </a:pPr>
            <a:r>
              <a:rPr lang="es-CO" sz="1400" b="1" dirty="0" smtClean="0"/>
              <a:t>Medidas </a:t>
            </a:r>
            <a:r>
              <a:rPr lang="es-CO" sz="1400" b="1" dirty="0"/>
              <a:t> simbólicas </a:t>
            </a:r>
            <a:r>
              <a:rPr lang="es-CO" sz="1400" b="1" dirty="0" smtClean="0"/>
              <a:t>:</a:t>
            </a:r>
            <a:endParaRPr lang="es-CO" sz="1400" b="1" dirty="0"/>
          </a:p>
          <a:p>
            <a:pPr lvl="1"/>
            <a:r>
              <a:rPr lang="es-CO" sz="1400" dirty="0"/>
              <a:t>Recuperación de actividades culturales, recreativas y deportivas</a:t>
            </a:r>
          </a:p>
          <a:p>
            <a:pPr lvl="1"/>
            <a:r>
              <a:rPr lang="es-CO" sz="1400" dirty="0" smtClean="0"/>
              <a:t>Re</a:t>
            </a:r>
            <a:r>
              <a:rPr lang="es-CO" sz="1400" dirty="0"/>
              <a:t>-significación del habitante de vereda, pues el problema está en que según donde se viva, así mismo se tilda a la población de auxiliador de determinado grupo al margen de la ley</a:t>
            </a:r>
          </a:p>
          <a:p>
            <a:pPr lvl="1"/>
            <a:endParaRPr lang="es-CO" sz="1400" dirty="0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pPr lvl="1"/>
            <a:r>
              <a:rPr lang="es-CO" sz="1400" dirty="0"/>
              <a:t>Socialización de procesos de reparación colectiva</a:t>
            </a:r>
          </a:p>
          <a:p>
            <a:pPr lvl="1"/>
            <a:r>
              <a:rPr lang="es-CO" sz="1400" dirty="0" smtClean="0"/>
              <a:t>Recuperación </a:t>
            </a:r>
            <a:r>
              <a:rPr lang="es-CO" sz="1400" dirty="0"/>
              <a:t>de memoria histórica</a:t>
            </a:r>
          </a:p>
          <a:p>
            <a:pPr lvl="1"/>
            <a:r>
              <a:rPr lang="es-CO" sz="1400" dirty="0"/>
              <a:t>Desarrollo de eventos y actos conmemorativos: víctimas y sobrevivientes</a:t>
            </a:r>
          </a:p>
        </p:txBody>
      </p:sp>
    </p:spTree>
    <p:extLst>
      <p:ext uri="{BB962C8B-B14F-4D97-AF65-F5344CB8AC3E}">
        <p14:creationId xmlns:p14="http://schemas.microsoft.com/office/powerpoint/2010/main" val="10582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770748"/>
            <a:ext cx="7024744" cy="638952"/>
          </a:xfrm>
        </p:spPr>
        <p:txBody>
          <a:bodyPr>
            <a:noAutofit/>
          </a:bodyPr>
          <a:lstStyle/>
          <a:p>
            <a:pPr lvl="1" algn="l" rtl="0">
              <a:spcBef>
                <a:spcPct val="0"/>
              </a:spcBef>
            </a:pPr>
            <a:r>
              <a:rPr lang="es-ES" sz="2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COMPONENTE </a:t>
            </a:r>
            <a:r>
              <a:rPr lang="es-ES" sz="20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ESTRATÉGICO. </a:t>
            </a:r>
            <a:r>
              <a:rPr lang="es-CO" sz="2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ESTRATEGIA </a:t>
            </a:r>
            <a:r>
              <a:rPr lang="es-CO" sz="20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2: </a:t>
            </a:r>
            <a:r>
              <a:rPr lang="es-CO" sz="2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MANEJO SOCIAL DEL RIESGO </a:t>
            </a:r>
            <a:endParaRPr lang="es-ES" sz="2000" b="1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609600" y="1468373"/>
            <a:ext cx="3852672" cy="3306827"/>
          </a:xfrm>
        </p:spPr>
        <p:txBody>
          <a:bodyPr>
            <a:noAutofit/>
          </a:bodyPr>
          <a:lstStyle/>
          <a:p>
            <a:pPr marL="68580" lvl="0" indent="0">
              <a:buNone/>
            </a:pPr>
            <a:r>
              <a:rPr lang="es-CO" sz="1400" b="1" dirty="0"/>
              <a:t>Estrategias de </a:t>
            </a:r>
            <a:r>
              <a:rPr lang="es-CO" sz="1400" b="1" dirty="0" smtClean="0"/>
              <a:t>prevención: </a:t>
            </a:r>
          </a:p>
          <a:p>
            <a:r>
              <a:rPr lang="es-CO" sz="1400" dirty="0" smtClean="0"/>
              <a:t>procesos </a:t>
            </a:r>
            <a:r>
              <a:rPr lang="es-CO" sz="1400" dirty="0"/>
              <a:t>de planeación participativa para el desarrollo sostenible </a:t>
            </a:r>
            <a:endParaRPr lang="es-CO" sz="1400" dirty="0" smtClean="0"/>
          </a:p>
          <a:p>
            <a:r>
              <a:rPr lang="es-CO" sz="1400" dirty="0" smtClean="0"/>
              <a:t>programas </a:t>
            </a:r>
            <a:r>
              <a:rPr lang="es-CO" sz="1400" dirty="0"/>
              <a:t>de educación, salud pública, capacitación</a:t>
            </a:r>
            <a:r>
              <a:rPr lang="es-CO" sz="1400" dirty="0" smtClean="0"/>
              <a:t>,</a:t>
            </a:r>
          </a:p>
          <a:p>
            <a:r>
              <a:rPr lang="es-CO" sz="1400" dirty="0" smtClean="0"/>
              <a:t> </a:t>
            </a:r>
            <a:r>
              <a:rPr lang="es-CO" sz="1400" dirty="0"/>
              <a:t>Reforma Rural Integral, </a:t>
            </a:r>
            <a:endParaRPr lang="es-CO" sz="1400" dirty="0" smtClean="0"/>
          </a:p>
          <a:p>
            <a:r>
              <a:rPr lang="es-CO" sz="1400" dirty="0" smtClean="0"/>
              <a:t>PNIS</a:t>
            </a:r>
          </a:p>
          <a:p>
            <a:r>
              <a:rPr lang="es-CO" sz="1400" dirty="0"/>
              <a:t>M</a:t>
            </a:r>
            <a:r>
              <a:rPr lang="es-CO" sz="1400" dirty="0" smtClean="0"/>
              <a:t>edidas </a:t>
            </a:r>
            <a:r>
              <a:rPr lang="es-CO" sz="1400" dirty="0"/>
              <a:t>específicas de protección social en el mercado </a:t>
            </a:r>
            <a:r>
              <a:rPr lang="es-CO" sz="1400" dirty="0" smtClean="0"/>
              <a:t>laboral</a:t>
            </a:r>
          </a:p>
          <a:p>
            <a:r>
              <a:rPr lang="es-CO" sz="1400" dirty="0"/>
              <a:t>A</a:t>
            </a:r>
            <a:r>
              <a:rPr lang="es-CO" sz="1400" dirty="0" smtClean="0"/>
              <a:t>cciones </a:t>
            </a:r>
            <a:r>
              <a:rPr lang="es-CO" sz="1400" dirty="0"/>
              <a:t>encaminadas a controlar la deforestación </a:t>
            </a:r>
            <a:r>
              <a:rPr lang="es-CO" sz="1400" dirty="0" smtClean="0"/>
              <a:t>y la </a:t>
            </a:r>
            <a:r>
              <a:rPr lang="es-CO" sz="1400" dirty="0"/>
              <a:t>frontera agrícola. </a:t>
            </a:r>
            <a:endParaRPr lang="es-CO" sz="1400" dirty="0" smtClean="0"/>
          </a:p>
          <a:p>
            <a:pPr marL="365760" lvl="1" indent="0">
              <a:buNone/>
            </a:pPr>
            <a:r>
              <a:rPr lang="es-CO" sz="1400" b="1" dirty="0"/>
              <a:t>Estrategias de mitigación:</a:t>
            </a:r>
          </a:p>
          <a:p>
            <a:pPr lvl="1"/>
            <a:r>
              <a:rPr lang="es-CO" sz="1400" dirty="0"/>
              <a:t>Construcción de viviendas,</a:t>
            </a:r>
          </a:p>
          <a:p>
            <a:pPr marL="68580" indent="0">
              <a:buNone/>
            </a:pPr>
            <a:endParaRPr lang="es-CO" sz="1400" dirty="0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4"/>
          </p:nvPr>
        </p:nvSpPr>
        <p:spPr>
          <a:xfrm>
            <a:off x="4645152" y="1468372"/>
            <a:ext cx="3736848" cy="3306827"/>
          </a:xfrm>
        </p:spPr>
        <p:txBody>
          <a:bodyPr>
            <a:noAutofit/>
          </a:bodyPr>
          <a:lstStyle/>
          <a:p>
            <a:pPr lvl="1"/>
            <a:r>
              <a:rPr lang="es-CO" sz="1400" dirty="0" smtClean="0"/>
              <a:t>Mejoramiento y dotación de:</a:t>
            </a:r>
          </a:p>
          <a:p>
            <a:pPr lvl="2"/>
            <a:r>
              <a:rPr lang="es-CO" sz="1200" dirty="0" smtClean="0"/>
              <a:t>condiciones </a:t>
            </a:r>
            <a:r>
              <a:rPr lang="es-CO" sz="1200" dirty="0"/>
              <a:t>de acceso a servicios sociales </a:t>
            </a:r>
            <a:r>
              <a:rPr lang="es-CO" sz="1200" dirty="0" smtClean="0"/>
              <a:t>básicos</a:t>
            </a:r>
          </a:p>
          <a:p>
            <a:pPr lvl="2"/>
            <a:r>
              <a:rPr lang="es-CO" sz="1400" dirty="0" smtClean="0"/>
              <a:t>infraestructura </a:t>
            </a:r>
            <a:r>
              <a:rPr lang="es-CO" sz="1400" dirty="0"/>
              <a:t>básica de servicios </a:t>
            </a:r>
            <a:r>
              <a:rPr lang="es-CO" sz="1400" dirty="0" smtClean="0"/>
              <a:t>públicos</a:t>
            </a:r>
          </a:p>
          <a:p>
            <a:pPr lvl="1"/>
            <a:r>
              <a:rPr lang="es-CO" sz="1400" dirty="0"/>
              <a:t>A</a:t>
            </a:r>
            <a:r>
              <a:rPr lang="es-CO" sz="1400" dirty="0" smtClean="0"/>
              <a:t>cceso </a:t>
            </a:r>
            <a:r>
              <a:rPr lang="es-CO" sz="1400" dirty="0"/>
              <a:t>al sistema de </a:t>
            </a:r>
            <a:r>
              <a:rPr lang="es-CO" sz="1400" dirty="0" smtClean="0"/>
              <a:t>justicia</a:t>
            </a:r>
          </a:p>
          <a:p>
            <a:pPr lvl="1"/>
            <a:r>
              <a:rPr lang="es-CO" sz="1400" dirty="0"/>
              <a:t>R</a:t>
            </a:r>
            <a:r>
              <a:rPr lang="es-CO" sz="1400" dirty="0" smtClean="0"/>
              <a:t>egularización </a:t>
            </a:r>
            <a:r>
              <a:rPr lang="es-CO" sz="1400" dirty="0"/>
              <a:t>de la propiedad </a:t>
            </a:r>
            <a:endParaRPr lang="es-CO" sz="1400" dirty="0" smtClean="0"/>
          </a:p>
          <a:p>
            <a:pPr marL="365760" lvl="1" indent="0">
              <a:buNone/>
            </a:pPr>
            <a:r>
              <a:rPr lang="es-CO" sz="1400" b="1" dirty="0" smtClean="0"/>
              <a:t>Estrategias </a:t>
            </a:r>
            <a:r>
              <a:rPr lang="es-CO" sz="1400" b="1" dirty="0"/>
              <a:t>de </a:t>
            </a:r>
            <a:r>
              <a:rPr lang="es-CO" sz="1400" b="1" dirty="0" smtClean="0"/>
              <a:t>superación:</a:t>
            </a:r>
          </a:p>
          <a:p>
            <a:pPr marL="365760" lvl="1" indent="0">
              <a:buNone/>
            </a:pPr>
            <a:r>
              <a:rPr lang="es-CO" sz="1400" dirty="0"/>
              <a:t>I</a:t>
            </a:r>
            <a:r>
              <a:rPr lang="es-CO" sz="1400" dirty="0" smtClean="0"/>
              <a:t>ntervenir </a:t>
            </a:r>
            <a:r>
              <a:rPr lang="es-CO" sz="1400" dirty="0"/>
              <a:t>para que la pérdida de activos por parte de las familias no se compense </a:t>
            </a:r>
            <a:r>
              <a:rPr lang="es-CO" sz="1400" dirty="0" smtClean="0"/>
              <a:t>con: la </a:t>
            </a:r>
            <a:r>
              <a:rPr lang="es-CO" sz="1400" dirty="0"/>
              <a:t>reducción de ingesta de alimentos, el trabajo de menores y su retiro del sistema educativo, el </a:t>
            </a:r>
            <a:r>
              <a:rPr lang="es-CO" sz="1400" dirty="0" smtClean="0"/>
              <a:t>desahorro, entre otros.</a:t>
            </a:r>
            <a:endParaRPr lang="es-CO" sz="1400" dirty="0"/>
          </a:p>
        </p:txBody>
      </p:sp>
    </p:spTree>
    <p:extLst>
      <p:ext uri="{BB962C8B-B14F-4D97-AF65-F5344CB8AC3E}">
        <p14:creationId xmlns:p14="http://schemas.microsoft.com/office/powerpoint/2010/main" val="3507925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8002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PROSPECTIVA Y ESTRATEGIAS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PATRIMONIO NATURAL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76104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504048"/>
            <a:ext cx="7024744" cy="511952"/>
          </a:xfrm>
        </p:spPr>
        <p:txBody>
          <a:bodyPr>
            <a:normAutofit/>
          </a:bodyPr>
          <a:lstStyle/>
          <a:p>
            <a:r>
              <a:rPr lang="es-ES" sz="2400" b="1" dirty="0" smtClean="0"/>
              <a:t>PROSPECTIVA: VISIÓN COMÚN A 12 AÑOS</a:t>
            </a:r>
            <a:endParaRPr lang="es-ES" sz="2400" b="1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762000" y="1016000"/>
            <a:ext cx="3699577" cy="3721099"/>
          </a:xfrm>
        </p:spPr>
        <p:txBody>
          <a:bodyPr>
            <a:noAutofit/>
          </a:bodyPr>
          <a:lstStyle/>
          <a:p>
            <a:pPr lvl="0"/>
            <a:r>
              <a:rPr lang="es-ES_tradnl" sz="1500" dirty="0"/>
              <a:t>Relictos de bosque en las fincas conservados y recuperados, para su uso sostenible</a:t>
            </a:r>
            <a:endParaRPr lang="es-CO" sz="1500" dirty="0"/>
          </a:p>
          <a:p>
            <a:pPr lvl="0"/>
            <a:r>
              <a:rPr lang="es-ES_tradnl" sz="1500" dirty="0"/>
              <a:t>Recuperada la variedad de suelos, utilizados de acuerdo a su aptitud</a:t>
            </a:r>
            <a:endParaRPr lang="es-CO" sz="1500" dirty="0"/>
          </a:p>
          <a:p>
            <a:pPr lvl="0"/>
            <a:r>
              <a:rPr lang="es-ES_tradnl" sz="1500" dirty="0"/>
              <a:t>Conservadas las rondas de caños, lagunas, nacederos y río, con su variedad de peces conservada y usada de manera sostenible. </a:t>
            </a:r>
            <a:endParaRPr lang="es-CO" sz="1500" dirty="0"/>
          </a:p>
          <a:p>
            <a:pPr lvl="0"/>
            <a:r>
              <a:rPr lang="es-ES_tradnl" sz="1500" dirty="0"/>
              <a:t>Restauradas las áreas que tienen desprotegidos las rondas y fuentes hídricas </a:t>
            </a:r>
            <a:r>
              <a:rPr lang="es-ES_tradnl" sz="1500" dirty="0" smtClean="0"/>
              <a:t>recuperadas</a:t>
            </a:r>
            <a:endParaRPr lang="es-CO" sz="1500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152" y="1016000"/>
            <a:ext cx="3647948" cy="3721100"/>
          </a:xfrm>
        </p:spPr>
        <p:txBody>
          <a:bodyPr>
            <a:noAutofit/>
          </a:bodyPr>
          <a:lstStyle/>
          <a:p>
            <a:pPr lvl="0"/>
            <a:r>
              <a:rPr lang="es-ES_tradnl" sz="1500" dirty="0"/>
              <a:t>Una bonificación por el cuido de la naturaleza, con compromisos claros, para poder usar el recurso forestal sin tumbarlo</a:t>
            </a:r>
            <a:endParaRPr lang="es-CO" sz="1500" dirty="0"/>
          </a:p>
          <a:p>
            <a:pPr lvl="0"/>
            <a:r>
              <a:rPr lang="es-ES_tradnl" sz="1500" dirty="0"/>
              <a:t>Gente más consiente en preservar y cuidar la naturaleza, para que sigamos teniendo animales de caza</a:t>
            </a:r>
            <a:endParaRPr lang="es-CO" sz="1500" dirty="0"/>
          </a:p>
          <a:p>
            <a:pPr lvl="0"/>
            <a:r>
              <a:rPr lang="es-ES_tradnl" sz="1500" dirty="0"/>
              <a:t>Bosque y madera aprovechados, cuidados y conservados, con desarrollo sostenible y seguridad alimentaria</a:t>
            </a:r>
            <a:endParaRPr lang="es-CO" sz="1500" dirty="0"/>
          </a:p>
          <a:p>
            <a:pPr lvl="0"/>
            <a:r>
              <a:rPr lang="es-ES_tradnl" sz="1500" dirty="0"/>
              <a:t>Conectividad ecológica y la biodiversidad </a:t>
            </a:r>
            <a:r>
              <a:rPr lang="es-ES_tradnl" sz="1500" dirty="0" smtClean="0"/>
              <a:t>mantenidas</a:t>
            </a:r>
            <a:endParaRPr lang="es-CO" sz="1500" dirty="0"/>
          </a:p>
        </p:txBody>
      </p:sp>
    </p:spTree>
    <p:extLst>
      <p:ext uri="{BB962C8B-B14F-4D97-AF65-F5344CB8AC3E}">
        <p14:creationId xmlns:p14="http://schemas.microsoft.com/office/powerpoint/2010/main" val="2116966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504048"/>
            <a:ext cx="7024744" cy="511952"/>
          </a:xfrm>
        </p:spPr>
        <p:txBody>
          <a:bodyPr>
            <a:normAutofit/>
          </a:bodyPr>
          <a:lstStyle/>
          <a:p>
            <a:r>
              <a:rPr lang="es-ES" sz="2400" b="1" dirty="0" smtClean="0"/>
              <a:t>PROSPECTIVA: VISIÓN COMÚN A 15 AÑOS</a:t>
            </a:r>
            <a:endParaRPr lang="es-ES" sz="2400" b="1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762000" y="1016000"/>
            <a:ext cx="3699577" cy="3721099"/>
          </a:xfrm>
        </p:spPr>
        <p:txBody>
          <a:bodyPr>
            <a:noAutofit/>
          </a:bodyPr>
          <a:lstStyle/>
          <a:p>
            <a:pPr lvl="0"/>
            <a:r>
              <a:rPr lang="es-ES_tradnl" sz="1600" dirty="0" smtClean="0"/>
              <a:t>Por </a:t>
            </a:r>
            <a:r>
              <a:rPr lang="es-ES_tradnl" sz="1600" dirty="0"/>
              <a:t>lo menos el 50% de las fincas arborizadas</a:t>
            </a:r>
            <a:endParaRPr lang="es-CO" sz="1600" dirty="0"/>
          </a:p>
          <a:p>
            <a:pPr lvl="0"/>
            <a:r>
              <a:rPr lang="es-ES_tradnl" sz="1600" dirty="0"/>
              <a:t>Suelos recuperados y </a:t>
            </a:r>
            <a:r>
              <a:rPr lang="es-ES_tradnl" sz="1600" dirty="0" smtClean="0"/>
              <a:t>productivos</a:t>
            </a:r>
          </a:p>
          <a:p>
            <a:r>
              <a:rPr lang="es-ES_tradnl" sz="1600" dirty="0"/>
              <a:t>Algunas especies nativas en riesgo de extinción, cuidadas y aumentadas, fauna </a:t>
            </a:r>
            <a:r>
              <a:rPr lang="es-ES_tradnl" sz="1600" dirty="0" smtClean="0"/>
              <a:t>protegida</a:t>
            </a:r>
          </a:p>
          <a:p>
            <a:pPr lvl="0"/>
            <a:r>
              <a:rPr lang="es-ES_tradnl" sz="1600" dirty="0"/>
              <a:t>Sin explotación minera ni petrolera en nuestro territorio</a:t>
            </a:r>
            <a:endParaRPr lang="es-CO" sz="1600" dirty="0"/>
          </a:p>
          <a:p>
            <a:endParaRPr lang="es-CO" sz="1600" dirty="0"/>
          </a:p>
          <a:p>
            <a:pPr lvl="0"/>
            <a:endParaRPr lang="es-CO" sz="1600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152" y="1016000"/>
            <a:ext cx="3647948" cy="3721100"/>
          </a:xfrm>
        </p:spPr>
        <p:txBody>
          <a:bodyPr>
            <a:normAutofit/>
          </a:bodyPr>
          <a:lstStyle/>
          <a:p>
            <a:pPr lvl="0"/>
            <a:r>
              <a:rPr lang="es-ES_tradnl" sz="1600" dirty="0" smtClean="0"/>
              <a:t>Participando </a:t>
            </a:r>
            <a:r>
              <a:rPr lang="es-ES_tradnl" sz="1600" dirty="0"/>
              <a:t>con las instituciones en el control de la frontera agrícola</a:t>
            </a:r>
            <a:endParaRPr lang="es-CO" sz="1600" dirty="0"/>
          </a:p>
          <a:p>
            <a:pPr lvl="0"/>
            <a:r>
              <a:rPr lang="es-ES_tradnl" sz="1600" dirty="0"/>
              <a:t>Proyecto </a:t>
            </a:r>
            <a:r>
              <a:rPr lang="es-ES_tradnl" sz="1600" dirty="0" err="1"/>
              <a:t>ecoturístico</a:t>
            </a:r>
            <a:r>
              <a:rPr lang="es-ES_tradnl" sz="1600" dirty="0"/>
              <a:t> en marcha, con nuestras riquezas naturales </a:t>
            </a:r>
            <a:r>
              <a:rPr lang="es-ES_tradnl" sz="1600" dirty="0" smtClean="0"/>
              <a:t>protegidas</a:t>
            </a:r>
          </a:p>
          <a:p>
            <a:r>
              <a:rPr lang="es-ES_tradnl" sz="1600" dirty="0"/>
              <a:t>Creados y funcionando los Comités Ambientales en las JAC que no los tienen, que trabajen de manera articulada con las autoridades para controlar la caza y pesca y la tumba y quema de </a:t>
            </a:r>
            <a:r>
              <a:rPr lang="es-ES_tradnl" sz="1600" dirty="0" smtClean="0"/>
              <a:t>montaña</a:t>
            </a:r>
            <a:endParaRPr lang="es-CO" sz="1600" dirty="0"/>
          </a:p>
          <a:p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172317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PROBLEMÁTICA TERRITORIAL</a:t>
            </a:r>
            <a:endParaRPr lang="es-ES" dirty="0"/>
          </a:p>
        </p:txBody>
      </p:sp>
      <p:sp>
        <p:nvSpPr>
          <p:cNvPr id="8" name="Marcador de contenido 7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s-ES_tradnl" sz="1400" dirty="0"/>
              <a:t>Alta e invasiva deforestación, tala y quema de bosques.</a:t>
            </a:r>
            <a:endParaRPr lang="es-CO" sz="1400" dirty="0"/>
          </a:p>
          <a:p>
            <a:r>
              <a:rPr lang="es-ES_tradnl" sz="1400" dirty="0"/>
              <a:t>Recalentamiento global</a:t>
            </a:r>
            <a:endParaRPr lang="es-CO" sz="1400" dirty="0"/>
          </a:p>
          <a:p>
            <a:r>
              <a:rPr lang="es-ES_tradnl" sz="1400" dirty="0"/>
              <a:t>El territorio de la vereda está degradado.</a:t>
            </a:r>
            <a:endParaRPr lang="es-CO" sz="1400" dirty="0"/>
          </a:p>
          <a:p>
            <a:r>
              <a:rPr lang="es-ES_tradnl" sz="1400" dirty="0"/>
              <a:t>Los suelos están compactados y estériles, degradados</a:t>
            </a:r>
            <a:endParaRPr lang="es-CO" sz="1400" dirty="0"/>
          </a:p>
          <a:p>
            <a:r>
              <a:rPr lang="es-ES_tradnl" sz="1400" dirty="0"/>
              <a:t>No hay control sobre la pesca y no hay obediencia a la ley por parte de los pescadores </a:t>
            </a:r>
            <a:r>
              <a:rPr lang="es-ES_tradnl" sz="1400" dirty="0" smtClean="0"/>
              <a:t>ambulantes</a:t>
            </a:r>
          </a:p>
          <a:p>
            <a:r>
              <a:rPr lang="es-ES_tradnl" sz="1400" dirty="0" smtClean="0"/>
              <a:t>La fauna se está acabando</a:t>
            </a:r>
            <a:endParaRPr lang="es-CO" sz="1400" dirty="0"/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sz="quarter" idx="14"/>
          </p:nvPr>
        </p:nvPicPr>
        <p:blipFill>
          <a:blip r:embed="rId2"/>
          <a:srcRect t="-1070" b="-10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8351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PROYECTOS PRIORIZADOS</a:t>
            </a:r>
            <a:endParaRPr lang="es-ES" dirty="0"/>
          </a:p>
        </p:txBody>
      </p:sp>
      <p:sp>
        <p:nvSpPr>
          <p:cNvPr id="8" name="Marcador de contenido 7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ES_tradnl" dirty="0"/>
              <a:t>Cero deforestación, disminuir y controlar la deforestación</a:t>
            </a:r>
            <a:endParaRPr lang="es-CO" dirty="0"/>
          </a:p>
          <a:p>
            <a:r>
              <a:rPr lang="es-ES_tradnl" dirty="0"/>
              <a:t>Desarrollar estrategias de adaptación al cambio climático </a:t>
            </a:r>
            <a:endParaRPr lang="es-CO" dirty="0"/>
          </a:p>
          <a:p>
            <a:r>
              <a:rPr lang="es-ES_tradnl" dirty="0"/>
              <a:t>Desarrollar prácticas de manejo y conservación de los suelos</a:t>
            </a:r>
            <a:endParaRPr lang="es-CO" dirty="0"/>
          </a:p>
          <a:p>
            <a:r>
              <a:rPr lang="es-ES_tradnl" dirty="0"/>
              <a:t>Controlar la pesca indiscriminada y </a:t>
            </a:r>
            <a:r>
              <a:rPr lang="es-ES_tradnl" dirty="0" smtClean="0"/>
              <a:t>comercial</a:t>
            </a:r>
            <a:endParaRPr lang="es-CO" dirty="0"/>
          </a:p>
        </p:txBody>
      </p:sp>
      <p:sp>
        <p:nvSpPr>
          <p:cNvPr id="9" name="Marcador de contenido 8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ES_tradnl" dirty="0"/>
              <a:t>Restaurar el territorio</a:t>
            </a:r>
            <a:endParaRPr lang="es-CO" dirty="0"/>
          </a:p>
          <a:p>
            <a:r>
              <a:rPr lang="es-ES_tradnl" dirty="0"/>
              <a:t>Recuperar el suelo</a:t>
            </a:r>
            <a:endParaRPr lang="es-CO" dirty="0"/>
          </a:p>
          <a:p>
            <a:r>
              <a:rPr lang="es-ES_tradnl" dirty="0"/>
              <a:t>Establecer prácticas de mejoramiento y conservación del suelo para producción agrícola y ganadera de las fincas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90807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400" b="1" dirty="0" smtClean="0"/>
              <a:t>ANTECEDENTES NORMATIVOS: SOBRE LOS ORGANISMOS DE ACCIÓN COMUNAL</a:t>
            </a:r>
            <a:endParaRPr lang="es-ES" sz="24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3493" y="1729599"/>
            <a:ext cx="6777317" cy="2855101"/>
          </a:xfrm>
        </p:spPr>
        <p:txBody>
          <a:bodyPr>
            <a:normAutofit fontScale="85000" lnSpcReduction="20000"/>
          </a:bodyPr>
          <a:lstStyle/>
          <a:p>
            <a:pPr marL="68580" indent="0">
              <a:buNone/>
            </a:pPr>
            <a:r>
              <a:rPr lang="es-CO" dirty="0" smtClean="0"/>
              <a:t>Conocidos </a:t>
            </a:r>
            <a:r>
              <a:rPr lang="es-CO" dirty="0"/>
              <a:t>como planes de desarrollo estratégico comunal y </a:t>
            </a:r>
            <a:r>
              <a:rPr lang="es-CO" dirty="0" smtClean="0"/>
              <a:t>comunitarios, se sustentan en:</a:t>
            </a:r>
          </a:p>
          <a:p>
            <a:r>
              <a:rPr lang="es-CO" b="1" dirty="0"/>
              <a:t>Constitución Política de </a:t>
            </a:r>
            <a:r>
              <a:rPr lang="es-CO" b="1" dirty="0" smtClean="0"/>
              <a:t>1991</a:t>
            </a:r>
            <a:r>
              <a:rPr lang="es-CO" dirty="0" smtClean="0"/>
              <a:t>, Artículo 350.</a:t>
            </a:r>
          </a:p>
          <a:p>
            <a:r>
              <a:rPr lang="es-CO" b="1" dirty="0"/>
              <a:t>Ley 743 de junio 5 de 2002,</a:t>
            </a:r>
            <a:r>
              <a:rPr lang="es-CO" dirty="0"/>
              <a:t> por la cual se desarrolla el artículo 38 de la Constitución Política de Colombia en lo referente a los organismos de acción comunal, </a:t>
            </a:r>
            <a:r>
              <a:rPr lang="es-CO" dirty="0" smtClean="0"/>
              <a:t>Artículos 2º, 3°, 4</a:t>
            </a:r>
            <a:r>
              <a:rPr lang="es-CO" dirty="0"/>
              <a:t>°, </a:t>
            </a:r>
            <a:r>
              <a:rPr lang="es-CO" dirty="0" smtClean="0"/>
              <a:t>19º y 20º. </a:t>
            </a:r>
          </a:p>
          <a:p>
            <a:r>
              <a:rPr lang="es-CO" b="1" dirty="0"/>
              <a:t>Ley 1551 de </a:t>
            </a:r>
            <a:r>
              <a:rPr lang="es-CO" b="1" dirty="0" smtClean="0"/>
              <a:t>2012</a:t>
            </a:r>
            <a:r>
              <a:rPr lang="es-CO" dirty="0" smtClean="0"/>
              <a:t>, Artículos 6º, 29º, 32º y 40º.</a:t>
            </a:r>
          </a:p>
          <a:p>
            <a:r>
              <a:rPr lang="es-CO" dirty="0"/>
              <a:t>Ley estatutaria 1757 del 6 de julio de 2015, </a:t>
            </a:r>
            <a:r>
              <a:rPr lang="es-CO" dirty="0" smtClean="0"/>
              <a:t>participación</a:t>
            </a:r>
          </a:p>
        </p:txBody>
      </p:sp>
    </p:spTree>
    <p:extLst>
      <p:ext uri="{BB962C8B-B14F-4D97-AF65-F5344CB8AC3E}">
        <p14:creationId xmlns:p14="http://schemas.microsoft.com/office/powerpoint/2010/main" val="3164421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8190" y="338949"/>
            <a:ext cx="4074610" cy="550052"/>
          </a:xfrm>
        </p:spPr>
        <p:txBody>
          <a:bodyPr>
            <a:normAutofit/>
          </a:bodyPr>
          <a:lstStyle/>
          <a:p>
            <a:r>
              <a:rPr lang="es-ES" sz="2400" b="1" dirty="0" smtClean="0"/>
              <a:t>ÁRBOL DE PROBLEMAS</a:t>
            </a:r>
            <a:endParaRPr lang="es-ES" sz="2400" b="1" dirty="0"/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199" y="558801"/>
            <a:ext cx="4558665" cy="241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" y="1955800"/>
            <a:ext cx="4469765" cy="29375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/>
          <p:cNvSpPr txBox="1"/>
          <p:nvPr/>
        </p:nvSpPr>
        <p:spPr>
          <a:xfrm>
            <a:off x="457835" y="1161534"/>
            <a:ext cx="3584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/>
              <a:t>EJEMPLO DE CÓMO TRABAJAMOS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55205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0890" y="211950"/>
            <a:ext cx="3795210" cy="550052"/>
          </a:xfrm>
        </p:spPr>
        <p:txBody>
          <a:bodyPr>
            <a:normAutofit/>
          </a:bodyPr>
          <a:lstStyle/>
          <a:p>
            <a:r>
              <a:rPr lang="es-ES" sz="2400" b="1" dirty="0" smtClean="0"/>
              <a:t>ÁRBOL DE OBJETIVOS</a:t>
            </a:r>
            <a:endParaRPr lang="es-ES" sz="2400" b="1" dirty="0"/>
          </a:p>
        </p:txBody>
      </p:sp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807403"/>
            <a:ext cx="3936364" cy="189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90" y="762002"/>
            <a:ext cx="4277810" cy="2531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334" y="3154045"/>
            <a:ext cx="5612130" cy="17056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511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PROSPECTIVA Y ESTRATEGIAS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PATRIMONIO HUMANO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1562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618348"/>
            <a:ext cx="7024744" cy="511952"/>
          </a:xfrm>
        </p:spPr>
        <p:txBody>
          <a:bodyPr>
            <a:normAutofit/>
          </a:bodyPr>
          <a:lstStyle/>
          <a:p>
            <a:r>
              <a:rPr lang="es-ES" sz="2400" b="1" dirty="0" smtClean="0"/>
              <a:t>PROSPECTIVA: VISIÓN COMÚN A 15 AÑOS</a:t>
            </a:r>
            <a:endParaRPr lang="es-ES" sz="2400" b="1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12800" y="1152808"/>
            <a:ext cx="3648777" cy="3482691"/>
          </a:xfrm>
        </p:spPr>
        <p:txBody>
          <a:bodyPr>
            <a:noAutofit/>
          </a:bodyPr>
          <a:lstStyle/>
          <a:p>
            <a:pPr lvl="0"/>
            <a:r>
              <a:rPr lang="es-ES_tradnl" sz="1400" dirty="0"/>
              <a:t>Quisiéramos que nuestros niños crezcan bien nutridos, con educación de calidad, buena atención en salud y con sus familias conviviendo en paz. Tendrán un buen sentido de pertenencia</a:t>
            </a:r>
            <a:endParaRPr lang="es-CO" sz="1400" dirty="0"/>
          </a:p>
          <a:p>
            <a:pPr lvl="0"/>
            <a:r>
              <a:rPr lang="es-ES_tradnl" sz="1400" dirty="0"/>
              <a:t>Queremos unos jóvenes para trabajar en el campo, con conocimientos de tecnologías, con colegios con educación hasta grado 11, con oportunidades de seguir estudiando para administrar el campo y con garantías de trabajo. Con más valores humanos y sentido de pertenencia, dando buen ejemplo a los niños</a:t>
            </a:r>
            <a:r>
              <a:rPr lang="es-ES_tradnl" sz="1400" dirty="0" smtClean="0"/>
              <a:t>.</a:t>
            </a:r>
            <a:endParaRPr lang="es-CO" sz="1400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152" y="1152808"/>
            <a:ext cx="3419856" cy="3482692"/>
          </a:xfrm>
        </p:spPr>
        <p:txBody>
          <a:bodyPr>
            <a:noAutofit/>
          </a:bodyPr>
          <a:lstStyle/>
          <a:p>
            <a:pPr lvl="0"/>
            <a:r>
              <a:rPr lang="es-ES_tradnl" sz="1500" dirty="0"/>
              <a:t>Adultos con buen estado de salud, con más educación y capacitación en educación ambiental y para producir mejor y para hacer gestión en diferentes instituciones y organizaciones, y con oportunidades de acceso a tecnología digital. </a:t>
            </a:r>
            <a:endParaRPr lang="es-CO" sz="1500" dirty="0"/>
          </a:p>
          <a:p>
            <a:pPr lvl="0"/>
            <a:r>
              <a:rPr lang="es-ES_tradnl" sz="1500" dirty="0"/>
              <a:t>Tendremos un relevo generacional</a:t>
            </a:r>
            <a:endParaRPr lang="es-CO" sz="1500" dirty="0"/>
          </a:p>
          <a:p>
            <a:pPr lvl="0"/>
            <a:r>
              <a:rPr lang="es-ES_tradnl" sz="1500" dirty="0"/>
              <a:t>Viviendo en paz y tranquilidad, sin ninguna </a:t>
            </a:r>
            <a:r>
              <a:rPr lang="es-ES_tradnl" sz="1500" dirty="0" smtClean="0"/>
              <a:t>guerra</a:t>
            </a:r>
          </a:p>
          <a:p>
            <a:r>
              <a:rPr lang="es-ES_tradnl" sz="1500" dirty="0"/>
              <a:t>Los adultos mayores con un trato digno. </a:t>
            </a:r>
            <a:endParaRPr lang="es-CO" sz="1500" dirty="0"/>
          </a:p>
        </p:txBody>
      </p:sp>
    </p:spTree>
    <p:extLst>
      <p:ext uri="{BB962C8B-B14F-4D97-AF65-F5344CB8AC3E}">
        <p14:creationId xmlns:p14="http://schemas.microsoft.com/office/powerpoint/2010/main" val="147960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618348"/>
            <a:ext cx="7024744" cy="511952"/>
          </a:xfrm>
        </p:spPr>
        <p:txBody>
          <a:bodyPr>
            <a:normAutofit/>
          </a:bodyPr>
          <a:lstStyle/>
          <a:p>
            <a:r>
              <a:rPr lang="es-ES" sz="2400" b="1" dirty="0" smtClean="0"/>
              <a:t>PROSPECTIVA: VISIÓN COMÚN A 15 AÑOS</a:t>
            </a:r>
            <a:endParaRPr lang="es-ES" sz="2400" b="1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041721" y="1152808"/>
            <a:ext cx="3419856" cy="3482691"/>
          </a:xfrm>
        </p:spPr>
        <p:txBody>
          <a:bodyPr>
            <a:normAutofit lnSpcReduction="10000"/>
          </a:bodyPr>
          <a:lstStyle/>
          <a:p>
            <a:pPr lvl="0"/>
            <a:r>
              <a:rPr lang="es-ES_tradnl" sz="1400" dirty="0"/>
              <a:t>Queremos estar en pleno gozo de nuestros derechos</a:t>
            </a:r>
            <a:endParaRPr lang="es-CO" sz="1400" dirty="0"/>
          </a:p>
          <a:p>
            <a:pPr lvl="0"/>
            <a:r>
              <a:rPr lang="es-ES_tradnl" sz="1400" dirty="0"/>
              <a:t>Queremos una sociedad comprometida y responsable.</a:t>
            </a:r>
            <a:endParaRPr lang="es-CO" sz="1400" dirty="0"/>
          </a:p>
          <a:p>
            <a:pPr lvl="0"/>
            <a:r>
              <a:rPr lang="es-ES_tradnl" sz="1400" dirty="0"/>
              <a:t>Los adultos mayores menos abandonados por el Estado y conviviendo en familia. Con una finca auto-sostenible. Con pensiones</a:t>
            </a:r>
            <a:r>
              <a:rPr lang="es-ES_tradnl" sz="1400" dirty="0" smtClean="0"/>
              <a:t>.</a:t>
            </a:r>
            <a:endParaRPr lang="es-ES" sz="1400" dirty="0" smtClean="0"/>
          </a:p>
          <a:p>
            <a:r>
              <a:rPr lang="es-ES_tradnl" sz="1400" dirty="0"/>
              <a:t>Todos con el máximo estado de ánimo, viviendo en paz con la sociedad, valorándonos y colaborándonos.</a:t>
            </a:r>
            <a:endParaRPr lang="es-CO" sz="1400" dirty="0"/>
          </a:p>
          <a:p>
            <a:pPr lvl="0"/>
            <a:r>
              <a:rPr lang="es-ES_tradnl" sz="1400" dirty="0"/>
              <a:t>Escuela nueva implementada</a:t>
            </a:r>
            <a:endParaRPr lang="es-CO" sz="1400" dirty="0"/>
          </a:p>
          <a:p>
            <a:pPr lvl="0"/>
            <a:r>
              <a:rPr lang="es-ES_tradnl" sz="1400" dirty="0"/>
              <a:t>Personal capacitado </a:t>
            </a:r>
            <a:r>
              <a:rPr lang="es-ES_tradnl" sz="1400" dirty="0" smtClean="0"/>
              <a:t>culturalmente</a:t>
            </a:r>
            <a:endParaRPr lang="es-CO" sz="1400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152" y="1152808"/>
            <a:ext cx="3635248" cy="3482692"/>
          </a:xfrm>
        </p:spPr>
        <p:txBody>
          <a:bodyPr>
            <a:noAutofit/>
          </a:bodyPr>
          <a:lstStyle/>
          <a:p>
            <a:pPr lvl="0"/>
            <a:r>
              <a:rPr lang="es-ES_tradnl" sz="1400" dirty="0"/>
              <a:t>Jóvenes con educación superior suministrada por el Estado y con garantía de un buen trabajo</a:t>
            </a:r>
            <a:endParaRPr lang="es-CO" sz="1400" dirty="0"/>
          </a:p>
          <a:p>
            <a:pPr lvl="0"/>
            <a:r>
              <a:rPr lang="es-ES_tradnl" sz="1400" dirty="0"/>
              <a:t>Respetar la libre expresión de cultos</a:t>
            </a:r>
            <a:endParaRPr lang="es-CO" sz="1400" dirty="0"/>
          </a:p>
          <a:p>
            <a:pPr lvl="0"/>
            <a:r>
              <a:rPr lang="es-ES_tradnl" sz="1400" dirty="0"/>
              <a:t>Queremos superar la pobreza </a:t>
            </a:r>
            <a:endParaRPr lang="es-CO" sz="1400" dirty="0"/>
          </a:p>
          <a:p>
            <a:pPr lvl="0"/>
            <a:r>
              <a:rPr lang="es-ES_tradnl" sz="1400" dirty="0"/>
              <a:t>Sin violencia contra la mujer, verbal o física. Sin maltrato a los niños.</a:t>
            </a:r>
            <a:endParaRPr lang="es-CO" sz="1400" dirty="0"/>
          </a:p>
          <a:p>
            <a:pPr lvl="0"/>
            <a:r>
              <a:rPr lang="es-ES_tradnl" sz="1400" dirty="0"/>
              <a:t>Niños especiales atendidos de acuerdo a su condición, igual que los adultos mayores.</a:t>
            </a:r>
            <a:endParaRPr lang="es-CO" sz="1400" dirty="0"/>
          </a:p>
          <a:p>
            <a:pPr lvl="0"/>
            <a:r>
              <a:rPr lang="es-ES_tradnl" sz="1400" dirty="0"/>
              <a:t>Fuerza pública respetando las comunidades</a:t>
            </a:r>
            <a:endParaRPr lang="es-CO" sz="1400" dirty="0"/>
          </a:p>
          <a:p>
            <a:r>
              <a:rPr lang="es-ES_tradnl" sz="1400" dirty="0"/>
              <a:t>Los derechos consignados en la constitución política </a:t>
            </a:r>
            <a:r>
              <a:rPr lang="es-ES_tradnl" sz="1400" dirty="0" smtClean="0"/>
              <a:t>garantizados</a:t>
            </a:r>
            <a:endParaRPr lang="es-CO" sz="1400" dirty="0"/>
          </a:p>
        </p:txBody>
      </p:sp>
    </p:spTree>
    <p:extLst>
      <p:ext uri="{BB962C8B-B14F-4D97-AF65-F5344CB8AC3E}">
        <p14:creationId xmlns:p14="http://schemas.microsoft.com/office/powerpoint/2010/main" val="4099635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PROBLEMÁTICA TERRITORIAL</a:t>
            </a:r>
            <a:endParaRPr lang="es-ES" dirty="0"/>
          </a:p>
        </p:txBody>
      </p:sp>
      <p:sp>
        <p:nvSpPr>
          <p:cNvPr id="8" name="Marcador de contenido 7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ES_tradnl" dirty="0"/>
              <a:t>Conflicto armado que continúa</a:t>
            </a:r>
            <a:endParaRPr lang="es-CO" dirty="0"/>
          </a:p>
          <a:p>
            <a:r>
              <a:rPr lang="es-ES_tradnl" dirty="0"/>
              <a:t>Inseguridad por grupos armados al margen de la ley</a:t>
            </a:r>
            <a:endParaRPr lang="es-CO" dirty="0"/>
          </a:p>
          <a:p>
            <a:r>
              <a:rPr lang="es-ES_tradnl" dirty="0"/>
              <a:t>Baja capacidad para asumir tareas en el post-conflicto que se </a:t>
            </a:r>
            <a:r>
              <a:rPr lang="es-ES_tradnl" dirty="0" smtClean="0"/>
              <a:t>avecina</a:t>
            </a:r>
          </a:p>
          <a:p>
            <a:r>
              <a:rPr lang="es-ES_tradnl" dirty="0" smtClean="0"/>
              <a:t>Sin acompañamiento del Estado ni capacitación</a:t>
            </a:r>
            <a:endParaRPr lang="es-CO" dirty="0"/>
          </a:p>
          <a:p>
            <a:endParaRPr lang="es-ES" dirty="0"/>
          </a:p>
        </p:txBody>
      </p:sp>
      <p:sp>
        <p:nvSpPr>
          <p:cNvPr id="9" name="Marcador de contenido 8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s-ES_tradnl" dirty="0"/>
              <a:t>Mala calidad de los servicios de salud y educación en la </a:t>
            </a:r>
            <a:r>
              <a:rPr lang="es-ES_tradnl" dirty="0" smtClean="0"/>
              <a:t>vereda, para proyectar nuevas </a:t>
            </a:r>
            <a:r>
              <a:rPr lang="es-ES_tradnl" dirty="0"/>
              <a:t>expectativas para un mejor futuro</a:t>
            </a:r>
            <a:endParaRPr lang="es-CO" dirty="0"/>
          </a:p>
          <a:p>
            <a:r>
              <a:rPr lang="es-ES_tradnl" dirty="0"/>
              <a:t>Incumplimiento de los </a:t>
            </a:r>
            <a:r>
              <a:rPr lang="es-ES_tradnl" dirty="0" smtClean="0"/>
              <a:t>Acuerdos </a:t>
            </a:r>
            <a:r>
              <a:rPr lang="es-ES_tradnl" dirty="0"/>
              <a:t>por parte del gobierno al </a:t>
            </a:r>
            <a:r>
              <a:rPr lang="es-ES_tradnl" dirty="0" smtClean="0"/>
              <a:t>Acuerdo </a:t>
            </a:r>
            <a:r>
              <a:rPr lang="es-ES_tradnl" dirty="0"/>
              <a:t>de paz</a:t>
            </a:r>
            <a:endParaRPr lang="es-CO" dirty="0"/>
          </a:p>
          <a:p>
            <a:r>
              <a:rPr lang="es-ES_tradnl" dirty="0"/>
              <a:t>Mejoramiento de la educación y el establecimiento de un sistema de salud.</a:t>
            </a:r>
            <a:endParaRPr lang="es-CO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53339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PROYECTOS PRIORIZADOS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_tradnl" dirty="0"/>
              <a:t>Garantía de la seguridad física y de los bienes de la comunidad </a:t>
            </a:r>
            <a:endParaRPr lang="es-CO" dirty="0"/>
          </a:p>
          <a:p>
            <a:r>
              <a:rPr lang="es-ES_tradnl" dirty="0"/>
              <a:t>Con capacidad para asumir tareas en el post-conflicto que se avecina</a:t>
            </a:r>
            <a:endParaRPr lang="es-CO" dirty="0"/>
          </a:p>
          <a:p>
            <a:r>
              <a:rPr lang="es-ES_tradnl" dirty="0"/>
              <a:t>Solicitar mediante un mecanismo al Gobierno que cumpla con los Acuerdos y programas de la </a:t>
            </a:r>
            <a:r>
              <a:rPr lang="es-ES_tradnl" dirty="0" smtClean="0"/>
              <a:t>Habana</a:t>
            </a:r>
          </a:p>
          <a:p>
            <a:r>
              <a:rPr lang="es-ES_tradnl" dirty="0" smtClean="0"/>
              <a:t>Dotación y mejoramiento del servicio de educación</a:t>
            </a:r>
          </a:p>
          <a:p>
            <a:r>
              <a:rPr lang="es-ES_tradnl" dirty="0" smtClean="0"/>
              <a:t>Mejoramiento y equipamiento para la prestación del servicio de salud</a:t>
            </a:r>
            <a:endParaRPr lang="es-CO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31423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8190" y="338949"/>
            <a:ext cx="7024744" cy="550052"/>
          </a:xfrm>
        </p:spPr>
        <p:txBody>
          <a:bodyPr>
            <a:normAutofit/>
          </a:bodyPr>
          <a:lstStyle/>
          <a:p>
            <a:r>
              <a:rPr lang="es-ES" sz="2800" b="1" dirty="0" smtClean="0"/>
              <a:t>ÁRBOL DE PROBLEMAS</a:t>
            </a:r>
            <a:endParaRPr lang="es-ES" sz="2800" b="1" dirty="0"/>
          </a:p>
        </p:txBody>
      </p:sp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" y="901701"/>
            <a:ext cx="3580765" cy="182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1803400"/>
            <a:ext cx="4673599" cy="3092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5581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0890" y="211950"/>
            <a:ext cx="3795210" cy="550052"/>
          </a:xfrm>
        </p:spPr>
        <p:txBody>
          <a:bodyPr>
            <a:normAutofit/>
          </a:bodyPr>
          <a:lstStyle/>
          <a:p>
            <a:r>
              <a:rPr lang="es-ES" sz="2400" b="1" dirty="0" smtClean="0"/>
              <a:t>ÁRBOL DE OBJETIVOS</a:t>
            </a:r>
            <a:endParaRPr lang="es-ES" sz="2400" b="1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1" y="1536700"/>
            <a:ext cx="3113590" cy="247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535" y="609600"/>
            <a:ext cx="4876165" cy="241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491" y="2882900"/>
            <a:ext cx="5065209" cy="198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9036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PROSPECTIVA Y ESTRATEGIAS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PATRIMONIO FÍSICO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1562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800" b="1" dirty="0" smtClean="0"/>
              <a:t>ANTECEDENTES NORMATIVOS: REPARACIÓN COLECTIVA DE LAS JAC</a:t>
            </a:r>
            <a:endParaRPr lang="es-ES" sz="28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O" dirty="0"/>
              <a:t>Ley 1448 de 2011 y los decretos Ley 4633, 4634 y 4635 de 2011, el decreto 4634 y demás normas complementarias y reglamentarias </a:t>
            </a:r>
            <a:endParaRPr lang="es-CO" dirty="0" smtClean="0"/>
          </a:p>
          <a:p>
            <a:r>
              <a:rPr lang="es-CO" dirty="0"/>
              <a:t>R</a:t>
            </a:r>
            <a:r>
              <a:rPr lang="es-CO" dirty="0" smtClean="0"/>
              <a:t>esolución </a:t>
            </a:r>
            <a:r>
              <a:rPr lang="es-CO" dirty="0"/>
              <a:t>de </a:t>
            </a:r>
            <a:r>
              <a:rPr lang="es-CO" dirty="0" smtClean="0"/>
              <a:t>inclusión de las JAC en </a:t>
            </a:r>
            <a:r>
              <a:rPr lang="es-CO" dirty="0"/>
              <a:t>el Registro Único de Víctimas el 08 de Noviembre de </a:t>
            </a:r>
            <a:r>
              <a:rPr lang="es-CO" dirty="0" smtClean="0"/>
              <a:t>2015.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43450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618348"/>
            <a:ext cx="7024744" cy="511952"/>
          </a:xfrm>
        </p:spPr>
        <p:txBody>
          <a:bodyPr>
            <a:normAutofit/>
          </a:bodyPr>
          <a:lstStyle/>
          <a:p>
            <a:r>
              <a:rPr lang="es-ES" sz="2400" b="1" dirty="0" smtClean="0"/>
              <a:t>PROSPECTIVA: VISIÓN COMÚN A 15 AÑOS</a:t>
            </a:r>
            <a:endParaRPr lang="es-ES" sz="2400" b="1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041721" y="1152808"/>
            <a:ext cx="3419856" cy="3482691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s-ES_tradnl" sz="1400" dirty="0"/>
              <a:t>Fincas planificadas y tecnificadas</a:t>
            </a:r>
            <a:endParaRPr lang="es-CO" sz="1400" dirty="0"/>
          </a:p>
          <a:p>
            <a:pPr lvl="0"/>
            <a:r>
              <a:rPr lang="es-ES_tradnl" sz="1400" dirty="0"/>
              <a:t>La finca sosteniendo a toda la familia, con potreros divididos con ganado doble propósito, con buenos pastos para mantener el ganado, con cultivos de plátano, arroz, caña, maíz, ahuyama, frutales y maderables en cerca de 10 </a:t>
            </a:r>
            <a:r>
              <a:rPr lang="es-ES_tradnl" sz="1400" dirty="0" smtClean="0"/>
              <a:t>Hectárea</a:t>
            </a:r>
            <a:r>
              <a:rPr lang="es-ES_tradnl" sz="1400" dirty="0"/>
              <a:t>s</a:t>
            </a:r>
            <a:r>
              <a:rPr lang="es-ES_tradnl" sz="1400" dirty="0" smtClean="0"/>
              <a:t>, </a:t>
            </a:r>
            <a:r>
              <a:rPr lang="es-ES_tradnl" sz="1400" dirty="0"/>
              <a:t>en buena proporción, con criaderos de aves, marranos y cachamas. Con árboles frutales, maderables  </a:t>
            </a:r>
            <a:endParaRPr lang="es-CO" sz="1400" dirty="0"/>
          </a:p>
          <a:p>
            <a:pPr lvl="0"/>
            <a:r>
              <a:rPr lang="es-ES_tradnl" sz="1400" dirty="0"/>
              <a:t>La finca con asistencia técnica y mecanización, con rotación de potreros y cultivos para mantener el suelo. Con cerca que tenga árboles maderables cada 30 </a:t>
            </a:r>
            <a:r>
              <a:rPr lang="es-ES_tradnl" sz="1400" dirty="0" smtClean="0"/>
              <a:t>metros</a:t>
            </a:r>
            <a:endParaRPr lang="es-CO" sz="1400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152" y="1152808"/>
            <a:ext cx="3419856" cy="3482692"/>
          </a:xfrm>
        </p:spPr>
        <p:txBody>
          <a:bodyPr>
            <a:normAutofit/>
          </a:bodyPr>
          <a:lstStyle/>
          <a:p>
            <a:pPr lvl="0"/>
            <a:r>
              <a:rPr lang="es-ES_tradnl" sz="1400" dirty="0"/>
              <a:t>La finca con 40% en bosque para mantenerlo, conservando los caños y nacederos.</a:t>
            </a:r>
            <a:endParaRPr lang="es-CO" sz="1400" dirty="0"/>
          </a:p>
          <a:p>
            <a:pPr lvl="0"/>
            <a:r>
              <a:rPr lang="es-ES_tradnl" sz="1400" dirty="0"/>
              <a:t>La finca debe estar titulada</a:t>
            </a:r>
            <a:endParaRPr lang="es-CO" sz="1400" dirty="0"/>
          </a:p>
          <a:p>
            <a:pPr lvl="0"/>
            <a:r>
              <a:rPr lang="es-ES_tradnl" sz="1400" dirty="0"/>
              <a:t>La finca debe tener un administrador capacitado, que sea el mismo propietario</a:t>
            </a:r>
            <a:endParaRPr lang="es-CO" sz="1400" dirty="0"/>
          </a:p>
          <a:p>
            <a:pPr lvl="0"/>
            <a:r>
              <a:rPr lang="es-ES_tradnl" sz="1400" dirty="0"/>
              <a:t>En la finca el ganado no va al agua, sino que el agua va al ganado.</a:t>
            </a:r>
            <a:endParaRPr lang="es-CO" sz="1400" dirty="0"/>
          </a:p>
          <a:p>
            <a:pPr lvl="0"/>
            <a:r>
              <a:rPr lang="es-ES_tradnl" sz="1400" dirty="0"/>
              <a:t>La finca cuenta con buenas vías de acceso. </a:t>
            </a:r>
            <a:r>
              <a:rPr lang="es-CO" sz="1400" dirty="0"/>
              <a:t>Las vías con obras de arte completas, amigables con el medio ambiente que </a:t>
            </a:r>
            <a:r>
              <a:rPr lang="es-CO" sz="1400" dirty="0" smtClean="0"/>
              <a:t>tenemos</a:t>
            </a:r>
            <a:endParaRPr lang="es-CO" sz="1400" dirty="0"/>
          </a:p>
        </p:txBody>
      </p:sp>
    </p:spTree>
    <p:extLst>
      <p:ext uri="{BB962C8B-B14F-4D97-AF65-F5344CB8AC3E}">
        <p14:creationId xmlns:p14="http://schemas.microsoft.com/office/powerpoint/2010/main" val="147960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618348"/>
            <a:ext cx="7024744" cy="511952"/>
          </a:xfrm>
        </p:spPr>
        <p:txBody>
          <a:bodyPr>
            <a:normAutofit/>
          </a:bodyPr>
          <a:lstStyle/>
          <a:p>
            <a:r>
              <a:rPr lang="es-ES" sz="2400" b="1" dirty="0" smtClean="0"/>
              <a:t>PROSPECTIVA: VISIÓN COMÚN A 15 AÑOS</a:t>
            </a:r>
            <a:endParaRPr lang="es-ES" sz="2400" b="1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041721" y="1152808"/>
            <a:ext cx="3423082" cy="3482691"/>
          </a:xfrm>
        </p:spPr>
        <p:txBody>
          <a:bodyPr>
            <a:normAutofit fontScale="92500"/>
          </a:bodyPr>
          <a:lstStyle/>
          <a:p>
            <a:pPr lvl="0"/>
            <a:r>
              <a:rPr lang="es-ES_tradnl" sz="1400" dirty="0"/>
              <a:t>La Unidad Agrícola Familiar (71Ha) puede sostener económicamente a la familia si se cuenta con los apoyos y la asistencia técnica adecuada y permanente. </a:t>
            </a:r>
            <a:endParaRPr lang="es-CO" sz="1400" dirty="0"/>
          </a:p>
          <a:p>
            <a:pPr lvl="0"/>
            <a:r>
              <a:rPr lang="es-ES_tradnl" sz="1400" dirty="0"/>
              <a:t>Comercio de nuestra producción asegurado</a:t>
            </a:r>
            <a:endParaRPr lang="es-CO" sz="1400" dirty="0"/>
          </a:p>
          <a:p>
            <a:pPr lvl="0"/>
            <a:r>
              <a:rPr lang="es-ES_tradnl" sz="1400" dirty="0"/>
              <a:t>Las fincas tendrán acueducto y luz eléctrica. </a:t>
            </a:r>
            <a:endParaRPr lang="es-CO" sz="1400" dirty="0"/>
          </a:p>
          <a:p>
            <a:pPr lvl="0"/>
            <a:r>
              <a:rPr lang="es-ES_tradnl" sz="1400" dirty="0"/>
              <a:t>Contar con una buena escuela ubicada cerca de la caseta veredal, ambas con buenas instalaciones, acogedoras y amables y bien dotadas. Colegio dotado en todas las áreas, para educación secundaria </a:t>
            </a:r>
            <a:r>
              <a:rPr lang="es-ES_tradnl" sz="1400" dirty="0" smtClean="0"/>
              <a:t>completa</a:t>
            </a:r>
            <a:endParaRPr lang="es-CO" sz="1400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152" y="1165508"/>
            <a:ext cx="3520948" cy="3482692"/>
          </a:xfrm>
        </p:spPr>
        <p:txBody>
          <a:bodyPr>
            <a:noAutofit/>
          </a:bodyPr>
          <a:lstStyle/>
          <a:p>
            <a:pPr lvl="0"/>
            <a:r>
              <a:rPr lang="es-ES_tradnl" sz="1400" dirty="0"/>
              <a:t>Viviendas dignas para todos los campesinos</a:t>
            </a:r>
            <a:endParaRPr lang="es-CO" sz="1400" dirty="0"/>
          </a:p>
          <a:p>
            <a:pPr lvl="0"/>
            <a:r>
              <a:rPr lang="es-ES_tradnl" sz="1400" dirty="0"/>
              <a:t>Centros deportivos y  parques recreativos</a:t>
            </a:r>
            <a:endParaRPr lang="es-CO" sz="1400" dirty="0"/>
          </a:p>
          <a:p>
            <a:pPr lvl="0"/>
            <a:r>
              <a:rPr lang="es-ES_tradnl" sz="1400" dirty="0"/>
              <a:t>Comunicación permanente, internet, con comunicación móvil</a:t>
            </a:r>
            <a:endParaRPr lang="es-CO" sz="1400" dirty="0"/>
          </a:p>
          <a:p>
            <a:pPr lvl="0"/>
            <a:r>
              <a:rPr lang="es-ES_tradnl" sz="1400" dirty="0"/>
              <a:t>Biblioteca pública en  núcleos verdales</a:t>
            </a:r>
            <a:endParaRPr lang="es-CO" sz="1400" dirty="0"/>
          </a:p>
          <a:p>
            <a:pPr lvl="0"/>
            <a:r>
              <a:rPr lang="es-ES_tradnl" sz="1400" dirty="0"/>
              <a:t>Puesto de salud con todas las instalaciones y ambulancia, con personal capacitado</a:t>
            </a:r>
            <a:endParaRPr lang="es-CO" sz="1400" dirty="0"/>
          </a:p>
          <a:p>
            <a:pPr lvl="0"/>
            <a:r>
              <a:rPr lang="es-ES_tradnl" sz="1400" dirty="0"/>
              <a:t>Queremos centros de información, comunicación y educación.</a:t>
            </a:r>
            <a:endParaRPr lang="es-CO" sz="1400" dirty="0"/>
          </a:p>
          <a:p>
            <a:pPr lvl="0"/>
            <a:r>
              <a:rPr lang="es-ES_tradnl" sz="1400" dirty="0"/>
              <a:t>Cementerios </a:t>
            </a:r>
            <a:r>
              <a:rPr lang="es-ES_tradnl" sz="1400" dirty="0" smtClean="0"/>
              <a:t>organizados</a:t>
            </a:r>
            <a:endParaRPr lang="es-CO" sz="1400" dirty="0"/>
          </a:p>
        </p:txBody>
      </p:sp>
    </p:spTree>
    <p:extLst>
      <p:ext uri="{BB962C8B-B14F-4D97-AF65-F5344CB8AC3E}">
        <p14:creationId xmlns:p14="http://schemas.microsoft.com/office/powerpoint/2010/main" val="3355524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043490" y="618348"/>
            <a:ext cx="7024744" cy="85725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PROBLEMÁTICA TERRITORIAL</a:t>
            </a:r>
            <a:endParaRPr lang="es-ES" dirty="0"/>
          </a:p>
        </p:txBody>
      </p:sp>
      <p:sp>
        <p:nvSpPr>
          <p:cNvPr id="8" name="Marcador de contenido 7"/>
          <p:cNvSpPr>
            <a:spLocks noGrp="1"/>
          </p:cNvSpPr>
          <p:nvPr>
            <p:ph sz="quarter" idx="13"/>
          </p:nvPr>
        </p:nvSpPr>
        <p:spPr>
          <a:xfrm>
            <a:off x="1042416" y="1496172"/>
            <a:ext cx="3419856" cy="2619756"/>
          </a:xfrm>
        </p:spPr>
        <p:txBody>
          <a:bodyPr>
            <a:noAutofit/>
          </a:bodyPr>
          <a:lstStyle/>
          <a:p>
            <a:r>
              <a:rPr lang="es-ES_tradnl" sz="1300" dirty="0"/>
              <a:t>La falta de comercialización constante de los productos de la vereda. Los productos agropecuarios de las veredas no tienen comercio</a:t>
            </a:r>
            <a:endParaRPr lang="es-CO" sz="1300" dirty="0"/>
          </a:p>
          <a:p>
            <a:r>
              <a:rPr lang="es-ES_tradnl" sz="1300" dirty="0"/>
              <a:t>Carencia de caseta comunal con buena dotación, con tecnología de comunicación e información</a:t>
            </a:r>
            <a:endParaRPr lang="es-CO" sz="1300" dirty="0"/>
          </a:p>
          <a:p>
            <a:r>
              <a:rPr lang="es-ES_tradnl" sz="1300" dirty="0"/>
              <a:t>Las fincas no están planificadas para un manejo ambiental </a:t>
            </a:r>
            <a:endParaRPr lang="es-CO" sz="1300" dirty="0"/>
          </a:p>
          <a:p>
            <a:r>
              <a:rPr lang="es-ES_tradnl" sz="1300" dirty="0"/>
              <a:t>Viviendas en muy mal estado y sin servicios. Vivimos en condiciones indignas</a:t>
            </a:r>
            <a:endParaRPr lang="es-CO" sz="1300" dirty="0"/>
          </a:p>
          <a:p>
            <a:r>
              <a:rPr lang="es-ES_tradnl" sz="1300" dirty="0"/>
              <a:t>Falta de escuela en material, en buen estado</a:t>
            </a:r>
            <a:endParaRPr lang="es-CO" sz="1300" dirty="0"/>
          </a:p>
          <a:p>
            <a:pPr marL="68580" indent="0">
              <a:buNone/>
            </a:pPr>
            <a:endParaRPr lang="es-ES" sz="1300" dirty="0"/>
          </a:p>
        </p:txBody>
      </p:sp>
      <p:sp>
        <p:nvSpPr>
          <p:cNvPr id="9" name="Marcador de contenido 8"/>
          <p:cNvSpPr>
            <a:spLocks noGrp="1"/>
          </p:cNvSpPr>
          <p:nvPr>
            <p:ph sz="quarter" idx="14"/>
          </p:nvPr>
        </p:nvSpPr>
        <p:spPr>
          <a:xfrm>
            <a:off x="4645152" y="1496171"/>
            <a:ext cx="3673348" cy="2619756"/>
          </a:xfrm>
        </p:spPr>
        <p:txBody>
          <a:bodyPr>
            <a:noAutofit/>
          </a:bodyPr>
          <a:lstStyle/>
          <a:p>
            <a:r>
              <a:rPr lang="es-ES_tradnl" sz="1400" dirty="0"/>
              <a:t>Tenemos vías en mal estado y puentes deteriorados, que impide una buena conexión con veredas circunvecinas, además no son amigables con el medio ambiente</a:t>
            </a:r>
            <a:endParaRPr lang="es-CO" sz="1400" dirty="0"/>
          </a:p>
          <a:p>
            <a:r>
              <a:rPr lang="es-ES_tradnl" sz="1400" dirty="0"/>
              <a:t>Fincas mal organizadas y no tecnificadas. Falta de organización y planificación de las fincas</a:t>
            </a:r>
            <a:endParaRPr lang="es-CO" sz="1400" dirty="0"/>
          </a:p>
          <a:p>
            <a:r>
              <a:rPr lang="es-ES_tradnl" sz="1400" dirty="0"/>
              <a:t>Falta de agua potable en el caserío (varios)</a:t>
            </a:r>
            <a:endParaRPr lang="es-CO" sz="1400" dirty="0"/>
          </a:p>
          <a:p>
            <a:r>
              <a:rPr lang="es-ES_tradnl" sz="1400" dirty="0"/>
              <a:t>No tenemos energía eléctrica en las veredas.</a:t>
            </a:r>
            <a:endParaRPr lang="es-CO" sz="1400" dirty="0"/>
          </a:p>
          <a:p>
            <a:r>
              <a:rPr lang="es-ES_tradnl" sz="1400" dirty="0"/>
              <a:t>Carecemos de un centro cultural interactivo y con telefonía e </a:t>
            </a:r>
            <a:r>
              <a:rPr lang="es-ES_tradnl" sz="1400" dirty="0" smtClean="0"/>
              <a:t>internet</a:t>
            </a:r>
            <a:endParaRPr lang="es-CO" sz="1400" dirty="0"/>
          </a:p>
        </p:txBody>
      </p:sp>
    </p:spTree>
    <p:extLst>
      <p:ext uri="{BB962C8B-B14F-4D97-AF65-F5344CB8AC3E}">
        <p14:creationId xmlns:p14="http://schemas.microsoft.com/office/powerpoint/2010/main" val="1153339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PROYECTOS PRIORIZADOS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889000" y="1735074"/>
            <a:ext cx="3573272" cy="2619756"/>
          </a:xfrm>
        </p:spPr>
        <p:txBody>
          <a:bodyPr>
            <a:noAutofit/>
          </a:bodyPr>
          <a:lstStyle/>
          <a:p>
            <a:r>
              <a:rPr lang="es-ES_tradnl" sz="1500" dirty="0"/>
              <a:t>Caseta comunal en construcción de 12 </a:t>
            </a:r>
            <a:r>
              <a:rPr lang="es-ES_tradnl" sz="1500" dirty="0" err="1"/>
              <a:t>mts</a:t>
            </a:r>
            <a:r>
              <a:rPr lang="es-ES_tradnl" sz="1500" dirty="0"/>
              <a:t> por 10 </a:t>
            </a:r>
            <a:r>
              <a:rPr lang="es-ES_tradnl" sz="1500" dirty="0" err="1"/>
              <a:t>mts</a:t>
            </a:r>
            <a:r>
              <a:rPr lang="es-ES_tradnl" sz="1500" dirty="0"/>
              <a:t> con la siguiente dotación: Computador, Tablero, Impresora, Marcadores, Video </a:t>
            </a:r>
            <a:r>
              <a:rPr lang="es-ES_tradnl" sz="1500" dirty="0" err="1"/>
              <a:t>Beam</a:t>
            </a:r>
            <a:r>
              <a:rPr lang="es-ES_tradnl" sz="1500" dirty="0"/>
              <a:t>, Planta eléctrica, Silletería, Baños, Mesas, Pintura, Caseta digital, Equipo de sonido, Para comunicar, enfriador, comedor Comunitario, Archivador, Bodega con Casino incorporado para guardar los implementos</a:t>
            </a:r>
            <a:endParaRPr lang="es-CO" sz="1500" dirty="0"/>
          </a:p>
          <a:p>
            <a:endParaRPr lang="es-ES" sz="1500" dirty="0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r>
              <a:rPr lang="es-ES_tradnl" sz="1500" dirty="0"/>
              <a:t>Construcción de vivienda nueva, dotar de vivienda digna a la comunidad</a:t>
            </a:r>
            <a:endParaRPr lang="es-CO" sz="1500" dirty="0"/>
          </a:p>
          <a:p>
            <a:r>
              <a:rPr lang="es-ES_tradnl" sz="1500" dirty="0"/>
              <a:t>Construcción y dotación de una escuela</a:t>
            </a:r>
            <a:endParaRPr lang="es-CO" sz="1500" dirty="0"/>
          </a:p>
          <a:p>
            <a:r>
              <a:rPr lang="es-ES_tradnl" sz="1500" dirty="0" smtClean="0"/>
              <a:t>Construcción </a:t>
            </a:r>
            <a:r>
              <a:rPr lang="es-ES_tradnl" sz="1500" dirty="0"/>
              <a:t>de acueductos en los caseríos, para acceso a agua </a:t>
            </a:r>
            <a:r>
              <a:rPr lang="es-ES_tradnl" sz="1500" dirty="0" smtClean="0"/>
              <a:t>potable</a:t>
            </a:r>
          </a:p>
          <a:p>
            <a:r>
              <a:rPr lang="es-ES_tradnl" sz="1500" dirty="0"/>
              <a:t>Planificación de las </a:t>
            </a:r>
            <a:r>
              <a:rPr lang="es-ES_tradnl" sz="1500" dirty="0" smtClean="0"/>
              <a:t>fincas</a:t>
            </a:r>
            <a:endParaRPr lang="es-CO" sz="1500" dirty="0"/>
          </a:p>
        </p:txBody>
      </p:sp>
    </p:spTree>
    <p:extLst>
      <p:ext uri="{BB962C8B-B14F-4D97-AF65-F5344CB8AC3E}">
        <p14:creationId xmlns:p14="http://schemas.microsoft.com/office/powerpoint/2010/main" val="2025581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PROYECTOS PRIORIZADOS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s-ES_tradnl" sz="1400" dirty="0"/>
              <a:t>Organizar la cadena de comercialización y mercadeo</a:t>
            </a:r>
            <a:endParaRPr lang="es-CO" sz="1400" dirty="0"/>
          </a:p>
          <a:p>
            <a:r>
              <a:rPr lang="es-ES_tradnl" sz="1400" dirty="0"/>
              <a:t>Mantenimiento vía principal, tramo Triunfo Dos - La Leona dando cubrimiento a todas las veredas relacionadas en busca de un mejor desarrollo de la comunidad.</a:t>
            </a:r>
            <a:endParaRPr lang="es-CO" sz="1400" dirty="0"/>
          </a:p>
          <a:p>
            <a:r>
              <a:rPr lang="es-ES_tradnl" sz="1400" dirty="0"/>
              <a:t>Desarrollar la planificación de las fincas, ordenar y tecnificar</a:t>
            </a:r>
            <a:endParaRPr lang="es-CO" sz="1400" dirty="0"/>
          </a:p>
          <a:p>
            <a:r>
              <a:rPr lang="es-ES_tradnl" sz="1400" dirty="0"/>
              <a:t>Interconectar la energía eléctrica en la </a:t>
            </a:r>
            <a:r>
              <a:rPr lang="es-ES_tradnl" sz="1400" dirty="0" smtClean="0"/>
              <a:t>vereda</a:t>
            </a:r>
            <a:endParaRPr lang="es-CO" sz="1400" dirty="0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r>
              <a:rPr lang="es-ES_tradnl" sz="1400" dirty="0" smtClean="0"/>
              <a:t>Tener </a:t>
            </a:r>
            <a:r>
              <a:rPr lang="es-ES_tradnl" sz="1400" dirty="0"/>
              <a:t>una vía en buenas condiciones con sus respectivos puentes y alcantarillas de manera sostenible y amigable con el medio ambiente para poder aportar al desarrollo y progreso de nuestra región</a:t>
            </a:r>
            <a:endParaRPr lang="es-CO" sz="1400" dirty="0"/>
          </a:p>
          <a:p>
            <a:r>
              <a:rPr lang="es-ES_tradnl" sz="1400" dirty="0"/>
              <a:t>Construcción de acueductos en los caseríos, para acceso a agua potable</a:t>
            </a:r>
            <a:endParaRPr lang="es-CO" sz="1400" dirty="0"/>
          </a:p>
          <a:p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688485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8190" y="288149"/>
            <a:ext cx="7024744" cy="550052"/>
          </a:xfrm>
        </p:spPr>
        <p:txBody>
          <a:bodyPr>
            <a:normAutofit/>
          </a:bodyPr>
          <a:lstStyle/>
          <a:p>
            <a:r>
              <a:rPr lang="es-ES" sz="2400" b="1" dirty="0" smtClean="0"/>
              <a:t>ÁRBOL DE PROBLEMAS</a:t>
            </a:r>
            <a:endParaRPr lang="es-ES" sz="2400" b="1" dirty="0"/>
          </a:p>
        </p:txBody>
      </p:sp>
      <p:pic>
        <p:nvPicPr>
          <p:cNvPr id="8" name="Imagen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299" y="617855"/>
            <a:ext cx="4723765" cy="2061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89" y="2197100"/>
            <a:ext cx="5001711" cy="2720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8064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0890" y="211950"/>
            <a:ext cx="3795210" cy="550052"/>
          </a:xfrm>
        </p:spPr>
        <p:txBody>
          <a:bodyPr>
            <a:normAutofit/>
          </a:bodyPr>
          <a:lstStyle/>
          <a:p>
            <a:r>
              <a:rPr lang="es-ES" sz="2400" b="1" dirty="0" smtClean="0"/>
              <a:t>ÁRBOL DE OBJETIVOS</a:t>
            </a:r>
            <a:endParaRPr lang="es-ES" sz="2400" b="1" dirty="0"/>
          </a:p>
        </p:txBody>
      </p:sp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6" y="953134"/>
            <a:ext cx="3885564" cy="1942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0" y="561974"/>
            <a:ext cx="4457700" cy="2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781299"/>
            <a:ext cx="4901564" cy="2098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7938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PROSPECTIVA Y ESTRATEGIAS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PATRIMONIO SOCIAL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1562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618348"/>
            <a:ext cx="7024744" cy="511952"/>
          </a:xfrm>
        </p:spPr>
        <p:txBody>
          <a:bodyPr>
            <a:normAutofit/>
          </a:bodyPr>
          <a:lstStyle/>
          <a:p>
            <a:r>
              <a:rPr lang="es-ES" sz="2400" b="1" dirty="0" smtClean="0"/>
              <a:t>PROSPECTIVA: VISIÓN COMÚN A 15 AÑOS</a:t>
            </a:r>
            <a:endParaRPr lang="es-ES" sz="2400" b="1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041721" y="1152808"/>
            <a:ext cx="3419856" cy="3482691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s-ES_tradnl" dirty="0"/>
              <a:t>Comunidad consciente de sus prioridades y sus obligaciones ciudadanas, con capacidad de acceder a la tecnología y comunicaciones.</a:t>
            </a:r>
            <a:endParaRPr lang="es-CO" dirty="0"/>
          </a:p>
          <a:p>
            <a:pPr lvl="0"/>
            <a:r>
              <a:rPr lang="es-ES_tradnl" dirty="0" smtClean="0"/>
              <a:t>Organizaciones </a:t>
            </a:r>
            <a:r>
              <a:rPr lang="es-ES_tradnl" dirty="0"/>
              <a:t>capaces de gestionar proyectos y socializarlos en las veredas, con consciencia política y apropiación de nuestros derechos y deberes sociales. En capacidad de influir en los procesos del Estado, como conectoras</a:t>
            </a:r>
            <a:r>
              <a:rPr lang="es-ES_tradnl" dirty="0" smtClean="0"/>
              <a:t>.</a:t>
            </a:r>
            <a:endParaRPr lang="es-CO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152" y="1152808"/>
            <a:ext cx="3520948" cy="3482692"/>
          </a:xfrm>
        </p:spPr>
        <p:txBody>
          <a:bodyPr>
            <a:noAutofit/>
          </a:bodyPr>
          <a:lstStyle/>
          <a:p>
            <a:pPr lvl="0"/>
            <a:r>
              <a:rPr lang="es-ES_tradnl" sz="1500" dirty="0"/>
              <a:t>Organizaciones campesinas fuertes.</a:t>
            </a:r>
            <a:endParaRPr lang="es-CO" sz="1500" dirty="0"/>
          </a:p>
          <a:p>
            <a:pPr lvl="0"/>
            <a:r>
              <a:rPr lang="es-ES_tradnl" sz="1500" dirty="0"/>
              <a:t>Organizaciones políticas formadas y partidos fortalecidos.</a:t>
            </a:r>
            <a:endParaRPr lang="es-CO" sz="1500" dirty="0"/>
          </a:p>
          <a:p>
            <a:pPr lvl="0"/>
            <a:r>
              <a:rPr lang="es-ES_tradnl" sz="1500" dirty="0"/>
              <a:t>Con capacidad para cumplir las metas del plan de desarrollo.</a:t>
            </a:r>
            <a:endParaRPr lang="es-CO" sz="1500" dirty="0"/>
          </a:p>
          <a:p>
            <a:pPr lvl="0"/>
            <a:r>
              <a:rPr lang="es-ES_tradnl" sz="1500" dirty="0"/>
              <a:t>Una comunidad más organizada y educada, con recreación, cultura y deporte.</a:t>
            </a:r>
            <a:endParaRPr lang="es-CO" sz="1500" dirty="0"/>
          </a:p>
          <a:p>
            <a:pPr lvl="0"/>
            <a:r>
              <a:rPr lang="es-ES_tradnl" sz="1500" dirty="0"/>
              <a:t>Las JAC fortalecidas y capacitadas para ejecutar recursos para el bienestar de todos y ejercer </a:t>
            </a:r>
            <a:r>
              <a:rPr lang="es-ES_tradnl" sz="1500" dirty="0" smtClean="0"/>
              <a:t>justicia</a:t>
            </a:r>
          </a:p>
        </p:txBody>
      </p:sp>
    </p:spTree>
    <p:extLst>
      <p:ext uri="{BB962C8B-B14F-4D97-AF65-F5344CB8AC3E}">
        <p14:creationId xmlns:p14="http://schemas.microsoft.com/office/powerpoint/2010/main" val="147960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800" b="1" dirty="0"/>
              <a:t>PROSPECTIVA: VISIÓN COMÚN A 15 AÑOS</a:t>
            </a:r>
            <a:endParaRPr lang="es-ES" sz="2800" dirty="0"/>
          </a:p>
        </p:txBody>
      </p:sp>
      <p:sp>
        <p:nvSpPr>
          <p:cNvPr id="8" name="Marcador de contenido 7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s-ES_tradnl" sz="1400" dirty="0"/>
              <a:t>Asociaciones de base comunitaria y gremial fortalecidas en todas las áreas</a:t>
            </a:r>
            <a:endParaRPr lang="es-CO" sz="1400" dirty="0"/>
          </a:p>
          <a:p>
            <a:pPr lvl="0"/>
            <a:r>
              <a:rPr lang="es-ES_tradnl" sz="1400" dirty="0"/>
              <a:t>Los comités de las JAC responsables y bien organizados, responsables con el cargo que ejercen</a:t>
            </a:r>
            <a:endParaRPr lang="es-CO" sz="1400" dirty="0"/>
          </a:p>
          <a:p>
            <a:pPr lvl="0"/>
            <a:r>
              <a:rPr lang="es-ES_tradnl" sz="1400" dirty="0"/>
              <a:t>Participando como dice la Ley en los procesos y proyectos del Estado y que nos tenga más en cuenta como organización </a:t>
            </a:r>
            <a:r>
              <a:rPr lang="es-ES_tradnl" sz="1400" dirty="0" smtClean="0"/>
              <a:t>comunitaria</a:t>
            </a:r>
          </a:p>
          <a:p>
            <a:r>
              <a:rPr lang="es-ES_tradnl" sz="1400" dirty="0"/>
              <a:t>Juntas de acción capacitadas y </a:t>
            </a:r>
            <a:r>
              <a:rPr lang="es-ES_tradnl" sz="1400" dirty="0" smtClean="0"/>
              <a:t>fortalecidas</a:t>
            </a:r>
            <a:endParaRPr lang="es-CO" sz="1400" dirty="0"/>
          </a:p>
        </p:txBody>
      </p:sp>
      <p:sp>
        <p:nvSpPr>
          <p:cNvPr id="9" name="Marcador de contenido 8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lvl="0"/>
            <a:r>
              <a:rPr lang="es-ES_tradnl" sz="1400" dirty="0"/>
              <a:t>Más unión y comprensión en la comunidad y con las veredas cercanas</a:t>
            </a:r>
            <a:endParaRPr lang="es-CO" sz="1400" dirty="0"/>
          </a:p>
          <a:p>
            <a:pPr lvl="0"/>
            <a:r>
              <a:rPr lang="es-ES_tradnl" sz="1400" dirty="0"/>
              <a:t>Comunidades sean mas unidas para discutir los temas en vereda y mas respetuosas en </a:t>
            </a:r>
            <a:r>
              <a:rPr lang="es-ES_tradnl" sz="1400" dirty="0" smtClean="0"/>
              <a:t>Asamblea</a:t>
            </a:r>
          </a:p>
          <a:p>
            <a:r>
              <a:rPr lang="es-ES_tradnl" sz="1400" dirty="0"/>
              <a:t>Jóvenes haciendo parte de las organizaciones sociales, participando, conscientes y comprometidos</a:t>
            </a:r>
            <a:r>
              <a:rPr lang="es-ES_tradnl" sz="1400" dirty="0" smtClean="0"/>
              <a:t>.</a:t>
            </a:r>
          </a:p>
          <a:p>
            <a:pPr lvl="0"/>
            <a:endParaRPr lang="es-CO" sz="1400" dirty="0"/>
          </a:p>
          <a:p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152007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O" sz="3200" b="1" dirty="0"/>
              <a:t>¿QUÉ ES EL PLAN VEREDAL DE DESARROLLO SOSTENIBLE? </a:t>
            </a:r>
            <a:endParaRPr lang="es-ES" sz="32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CO" dirty="0"/>
              <a:t>Es un plan de desarrollo estratégico </a:t>
            </a:r>
            <a:r>
              <a:rPr lang="es-CO" dirty="0" smtClean="0"/>
              <a:t>comunal, que </a:t>
            </a:r>
            <a:r>
              <a:rPr lang="es-CO" dirty="0"/>
              <a:t>se orienta a garantizar la participación de las comunidades en la toma de </a:t>
            </a:r>
            <a:r>
              <a:rPr lang="es-CO" dirty="0" smtClean="0"/>
              <a:t>decisiones, </a:t>
            </a:r>
            <a:r>
              <a:rPr lang="es-CO" dirty="0"/>
              <a:t>en el diseño planeado de su territorio a futuro.  </a:t>
            </a:r>
            <a:endParaRPr lang="es-CO" dirty="0" smtClean="0"/>
          </a:p>
          <a:p>
            <a:r>
              <a:rPr lang="es-CO" dirty="0" smtClean="0"/>
              <a:t>Es </a:t>
            </a:r>
            <a:r>
              <a:rPr lang="es-CO" dirty="0"/>
              <a:t>además un instrumento que propicia la reparación colectiva de las comunidades.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697298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PROBLEMÁTICA TERRITORIAL</a:t>
            </a:r>
            <a:endParaRPr lang="es-ES" dirty="0"/>
          </a:p>
        </p:txBody>
      </p:sp>
      <p:sp>
        <p:nvSpPr>
          <p:cNvPr id="8" name="Marcador de contenido 7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ES_tradnl" dirty="0"/>
              <a:t>Desacuerdo </a:t>
            </a:r>
            <a:endParaRPr lang="es-CO" dirty="0"/>
          </a:p>
          <a:p>
            <a:r>
              <a:rPr lang="es-ES_tradnl" dirty="0"/>
              <a:t>La falta de conciencia y de liderazgo </a:t>
            </a:r>
            <a:endParaRPr lang="es-CO" dirty="0"/>
          </a:p>
          <a:p>
            <a:r>
              <a:rPr lang="es-ES_tradnl" dirty="0"/>
              <a:t>Desorganización</a:t>
            </a:r>
            <a:endParaRPr lang="es-CO" dirty="0"/>
          </a:p>
          <a:p>
            <a:r>
              <a:rPr lang="es-ES_tradnl" dirty="0"/>
              <a:t>Politización de las diferentes comunidades</a:t>
            </a:r>
            <a:endParaRPr lang="es-CO" dirty="0"/>
          </a:p>
          <a:p>
            <a:r>
              <a:rPr lang="es-ES_tradnl" dirty="0"/>
              <a:t>Bajos niveles organizativos y mal entendimiento entre algunos integrantes de la </a:t>
            </a:r>
            <a:r>
              <a:rPr lang="es-ES_tradnl" dirty="0" smtClean="0"/>
              <a:t>vereda</a:t>
            </a:r>
            <a:endParaRPr lang="es-CO" dirty="0"/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sz="quarter" idx="14"/>
          </p:nvPr>
        </p:nvPicPr>
        <p:blipFill>
          <a:blip r:embed="rId2"/>
          <a:srcRect l="-7656" r="-76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3339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PROYECTOS PRIORIZADOS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Fortalecimiento de la JAC y sus Comités</a:t>
            </a:r>
            <a:endParaRPr lang="es-CO" dirty="0"/>
          </a:p>
          <a:p>
            <a:r>
              <a:rPr lang="es-ES_tradnl" dirty="0"/>
              <a:t>Fortalecimiento en la organización comunitaria</a:t>
            </a:r>
            <a:endParaRPr lang="es-CO" dirty="0"/>
          </a:p>
          <a:p>
            <a:r>
              <a:rPr lang="es-ES_tradnl" dirty="0"/>
              <a:t>Lograr un comportamiento personal adecuado para el desarrollo de una comunidad integra.</a:t>
            </a:r>
            <a:endParaRPr lang="es-CO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25581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8190" y="288149"/>
            <a:ext cx="7024744" cy="550052"/>
          </a:xfrm>
        </p:spPr>
        <p:txBody>
          <a:bodyPr>
            <a:normAutofit/>
          </a:bodyPr>
          <a:lstStyle/>
          <a:p>
            <a:r>
              <a:rPr lang="es-ES" sz="2400" b="1" dirty="0" smtClean="0"/>
              <a:t>ÁRBOL DE PROBLEMAS</a:t>
            </a:r>
            <a:endParaRPr lang="es-ES" sz="2400" b="1" dirty="0"/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90" y="904875"/>
            <a:ext cx="3617410" cy="183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799" y="2298700"/>
            <a:ext cx="5180965" cy="26149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8064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0890" y="211950"/>
            <a:ext cx="3795210" cy="550052"/>
          </a:xfrm>
        </p:spPr>
        <p:txBody>
          <a:bodyPr>
            <a:normAutofit/>
          </a:bodyPr>
          <a:lstStyle/>
          <a:p>
            <a:r>
              <a:rPr lang="es-ES" sz="2400" b="1" dirty="0" smtClean="0"/>
              <a:t>ÁRBOL DE OBJETIVOS</a:t>
            </a:r>
            <a:endParaRPr lang="es-ES" sz="2400" b="1" dirty="0"/>
          </a:p>
        </p:txBody>
      </p:sp>
      <p:pic>
        <p:nvPicPr>
          <p:cNvPr id="7" name="Imagen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90" y="762002"/>
            <a:ext cx="3492500" cy="2133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090" y="572770"/>
            <a:ext cx="4760410" cy="1903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370" y="2571749"/>
            <a:ext cx="5612130" cy="2372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7938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2190" y="567548"/>
            <a:ext cx="7024744" cy="562752"/>
          </a:xfrm>
        </p:spPr>
        <p:txBody>
          <a:bodyPr vert="horz" lIns="91440" tIns="45720" rIns="91440" bIns="45720" rtlCol="0" anchor="b">
            <a:noAutofit/>
          </a:bodyPr>
          <a:lstStyle/>
          <a:p>
            <a:pPr lvl="1"/>
            <a:r>
              <a:rPr lang="es-CO" sz="32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¿DE QUÉ CONSTA</a:t>
            </a:r>
            <a:r>
              <a:rPr lang="es-CO" sz="32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?</a:t>
            </a:r>
            <a:endParaRPr lang="es-ES" dirty="0"/>
          </a:p>
        </p:txBody>
      </p:sp>
      <p:pic>
        <p:nvPicPr>
          <p:cNvPr id="13" name="Imagen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954" y="1079500"/>
            <a:ext cx="6532246" cy="37571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842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504048"/>
            <a:ext cx="7024744" cy="857250"/>
          </a:xfrm>
        </p:spPr>
        <p:txBody>
          <a:bodyPr>
            <a:noAutofit/>
          </a:bodyPr>
          <a:lstStyle/>
          <a:p>
            <a:r>
              <a:rPr lang="es-CO" sz="2400" b="1" dirty="0"/>
              <a:t>A</a:t>
            </a:r>
            <a:r>
              <a:rPr lang="es-CO" sz="2400" b="1" dirty="0" smtClean="0"/>
              <a:t>nálisis </a:t>
            </a:r>
            <a:r>
              <a:rPr lang="es-CO" sz="2400" b="1" dirty="0"/>
              <a:t>y </a:t>
            </a:r>
            <a:r>
              <a:rPr lang="es-CO" sz="2400" b="1" dirty="0" smtClean="0"/>
              <a:t>construcción </a:t>
            </a:r>
            <a:r>
              <a:rPr lang="es-CO" sz="2400" b="1" dirty="0"/>
              <a:t>de </a:t>
            </a:r>
            <a:r>
              <a:rPr lang="es-CO" sz="2400" b="1" dirty="0" smtClean="0"/>
              <a:t>propuestas: patrimonio territorial</a:t>
            </a:r>
            <a:endParaRPr lang="es-ES" sz="2400" b="1" dirty="0"/>
          </a:p>
        </p:txBody>
      </p:sp>
      <p:pic>
        <p:nvPicPr>
          <p:cNvPr id="3" name="Imagen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10001"/>
          <a:stretch/>
        </p:blipFill>
        <p:spPr bwMode="auto">
          <a:xfrm>
            <a:off x="1739264" y="1282700"/>
            <a:ext cx="6328970" cy="3517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21566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470322"/>
            <a:ext cx="7024744" cy="600852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CARACTERÍSTICAS GENERALES</a:t>
            </a:r>
            <a:endParaRPr lang="es-ES" b="1" dirty="0"/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69987"/>
            <a:ext cx="6794499" cy="3503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9265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542148"/>
            <a:ext cx="7024744" cy="499252"/>
          </a:xfrm>
        </p:spPr>
        <p:txBody>
          <a:bodyPr>
            <a:normAutofit fontScale="90000"/>
          </a:bodyPr>
          <a:lstStyle/>
          <a:p>
            <a:r>
              <a:rPr lang="es-ES" sz="2800" b="1" dirty="0" smtClean="0"/>
              <a:t>VULNERABILIDAD TERRITORIAL</a:t>
            </a:r>
            <a:endParaRPr lang="es-ES" sz="2800" b="1" dirty="0"/>
          </a:p>
        </p:txBody>
      </p:sp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1066800"/>
            <a:ext cx="6108700" cy="3733800"/>
          </a:xfrm>
          <a:prstGeom prst="rect">
            <a:avLst/>
          </a:prstGeom>
          <a:noFill/>
        </p:spPr>
      </p:pic>
      <p:sp>
        <p:nvSpPr>
          <p:cNvPr id="4" name="CuadroTexto 3"/>
          <p:cNvSpPr txBox="1"/>
          <p:nvPr/>
        </p:nvSpPr>
        <p:spPr>
          <a:xfrm>
            <a:off x="6654800" y="4508500"/>
            <a:ext cx="19287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/>
              <a:t>82% POBLACIÓN RURAL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3842501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990600" y="489995"/>
            <a:ext cx="3403600" cy="4145505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es-ES" sz="1100" b="1" dirty="0" smtClean="0"/>
              <a:t>TERRITORIO SEGURO Y SOSTENIBLE:</a:t>
            </a:r>
            <a:endParaRPr lang="es-CO" sz="1100" dirty="0"/>
          </a:p>
          <a:p>
            <a:pPr lvl="0"/>
            <a:r>
              <a:rPr lang="es-CO" sz="1100" dirty="0"/>
              <a:t>Vías</a:t>
            </a:r>
          </a:p>
          <a:p>
            <a:pPr lvl="0"/>
            <a:r>
              <a:rPr lang="es-CO" sz="1100" dirty="0" smtClean="0"/>
              <a:t>Seguridad y tranquilidad</a:t>
            </a:r>
            <a:endParaRPr lang="es-CO" sz="1100" dirty="0"/>
          </a:p>
          <a:p>
            <a:pPr lvl="0"/>
            <a:r>
              <a:rPr lang="es-CO" sz="1100" dirty="0"/>
              <a:t>Medio ambiente </a:t>
            </a:r>
            <a:r>
              <a:rPr lang="es-CO" sz="1100" dirty="0" smtClean="0"/>
              <a:t>favorable y sano</a:t>
            </a:r>
            <a:endParaRPr lang="es-CO" sz="1100" dirty="0"/>
          </a:p>
          <a:p>
            <a:pPr lvl="0"/>
            <a:r>
              <a:rPr lang="es-CO" sz="1100" dirty="0"/>
              <a:t>Agua potable</a:t>
            </a:r>
          </a:p>
          <a:p>
            <a:pPr lvl="0"/>
            <a:r>
              <a:rPr lang="es-CO" sz="1100" dirty="0"/>
              <a:t>Reforma </a:t>
            </a:r>
            <a:r>
              <a:rPr lang="es-CO" sz="1100" dirty="0" smtClean="0"/>
              <a:t>Agria con maquinaria y asistencia </a:t>
            </a:r>
            <a:r>
              <a:rPr lang="es-CO" sz="1100" dirty="0"/>
              <a:t>técnica</a:t>
            </a:r>
          </a:p>
          <a:p>
            <a:pPr lvl="0"/>
            <a:r>
              <a:rPr lang="es-CO" sz="1100" dirty="0"/>
              <a:t>Mercados asegurados</a:t>
            </a:r>
          </a:p>
          <a:p>
            <a:pPr lvl="0"/>
            <a:r>
              <a:rPr lang="es-CO" sz="1100" dirty="0"/>
              <a:t>Sustitución de cultivos de uso ilícito</a:t>
            </a:r>
          </a:p>
          <a:p>
            <a:pPr lvl="0"/>
            <a:r>
              <a:rPr lang="es-CO" sz="1100" dirty="0"/>
              <a:t>Productos bien pagados</a:t>
            </a:r>
          </a:p>
          <a:p>
            <a:pPr lvl="0"/>
            <a:r>
              <a:rPr lang="es-CO" sz="1100" dirty="0"/>
              <a:t>Control sobre precios a los productos que se </a:t>
            </a:r>
            <a:r>
              <a:rPr lang="es-CO" sz="1100" dirty="0" smtClean="0"/>
              <a:t>consumen </a:t>
            </a:r>
          </a:p>
          <a:p>
            <a:pPr lvl="0"/>
            <a:r>
              <a:rPr lang="es-CO" sz="1100" dirty="0" smtClean="0"/>
              <a:t>Tierra mejorada para </a:t>
            </a:r>
            <a:r>
              <a:rPr lang="es-CO" sz="1100" dirty="0"/>
              <a:t>trabajar</a:t>
            </a:r>
          </a:p>
          <a:p>
            <a:pPr lvl="0"/>
            <a:r>
              <a:rPr lang="es-CO" sz="1100" dirty="0"/>
              <a:t>Educación para los hijos</a:t>
            </a:r>
          </a:p>
          <a:p>
            <a:pPr lvl="0"/>
            <a:r>
              <a:rPr lang="es-CO" sz="1100" dirty="0"/>
              <a:t>Vivienda</a:t>
            </a:r>
          </a:p>
          <a:p>
            <a:pPr lvl="0"/>
            <a:r>
              <a:rPr lang="es-CO" sz="1100" dirty="0"/>
              <a:t>Puesto de salud/buena atención en salud</a:t>
            </a:r>
          </a:p>
          <a:p>
            <a:pPr lvl="0"/>
            <a:r>
              <a:rPr lang="es-CO" sz="1100" dirty="0"/>
              <a:t>Colegios bien dotados para que los niños no tengan que salir</a:t>
            </a:r>
          </a:p>
          <a:p>
            <a:pPr lvl="0"/>
            <a:r>
              <a:rPr lang="es-CO" sz="1100" dirty="0"/>
              <a:t>Educación técnica</a:t>
            </a:r>
          </a:p>
          <a:p>
            <a:pPr lvl="0"/>
            <a:r>
              <a:rPr lang="es-CO" sz="1100" dirty="0"/>
              <a:t>Descanso/</a:t>
            </a:r>
            <a:r>
              <a:rPr lang="es-CO" sz="1100" dirty="0" smtClean="0"/>
              <a:t>ocio y espacios de recreación y deporte</a:t>
            </a:r>
            <a:endParaRPr lang="es-CO" sz="110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PROSPECTIVA: OBJETIVO</a:t>
            </a:r>
            <a:endParaRPr lang="es-ES" dirty="0"/>
          </a:p>
        </p:txBody>
      </p:sp>
      <p:sp>
        <p:nvSpPr>
          <p:cNvPr id="5" name="Marcador de contenido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CO" dirty="0"/>
              <a:t>El fin último de los PVDS es avanzar en la </a:t>
            </a:r>
            <a:r>
              <a:rPr lang="es-CO" b="1" dirty="0"/>
              <a:t>construcción de un territorio seguro y sostenible para el buen vivir </a:t>
            </a:r>
            <a:endParaRPr lang="es-ES" b="1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3827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5047</TotalTime>
  <Words>2418</Words>
  <Application>Microsoft Macintosh PowerPoint</Application>
  <PresentationFormat>Presentación en pantalla (16:9)</PresentationFormat>
  <Paragraphs>234</Paragraphs>
  <Slides>43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4" baseType="lpstr">
      <vt:lpstr>Austin</vt:lpstr>
      <vt:lpstr>PLANES VEREDALES DE DESARROLLO SOSTENIBLE</vt:lpstr>
      <vt:lpstr>ANTECEDENTES NORMATIVOS: SOBRE LOS ORGANISMOS DE ACCIÓN COMUNAL</vt:lpstr>
      <vt:lpstr>ANTECEDENTES NORMATIVOS: REPARACIÓN COLECTIVA DE LAS JAC</vt:lpstr>
      <vt:lpstr>¿QUÉ ES EL PLAN VEREDAL DE DESARROLLO SOSTENIBLE? </vt:lpstr>
      <vt:lpstr>¿DE QUÉ CONSTA?</vt:lpstr>
      <vt:lpstr>Análisis y construcción de propuestas: patrimonio territorial</vt:lpstr>
      <vt:lpstr>CARACTERÍSTICAS GENERALES</vt:lpstr>
      <vt:lpstr>VULNERABILIDAD TERRITORIAL</vt:lpstr>
      <vt:lpstr>PROSPECTIVA: OBJETIVO</vt:lpstr>
      <vt:lpstr>COMPONENTE ESTRATÉGICO. ESTRATEGIA 1: MEDIDAS DE RESTITUCIÓN INTEGRAL COLECTIVA</vt:lpstr>
      <vt:lpstr>COMPONENTE ESTRATÉGICO. ESTRATEGIA 1: MEDIDAS DE RESTITUCIÓN INTEGRAL COLECTIVA</vt:lpstr>
      <vt:lpstr>COMPONENTE ESTRATÉGICO. ESTRATEGIA 1: MEDIDAS DE RESTITUCIÓN INTEGRAL COLECTIVA</vt:lpstr>
      <vt:lpstr>COMPONENTE ESTRATÉGICO. ESTRATEGIA 2: MANEJO SOCIAL DEL RIESGO </vt:lpstr>
      <vt:lpstr>Presentación de PowerPoint</vt:lpstr>
      <vt:lpstr>PROSPECTIVA Y ESTRATEGIAS</vt:lpstr>
      <vt:lpstr>PROSPECTIVA: VISIÓN COMÚN A 12 AÑOS</vt:lpstr>
      <vt:lpstr>PROSPECTIVA: VISIÓN COMÚN A 15 AÑOS</vt:lpstr>
      <vt:lpstr>PROBLEMÁTICA TERRITORIAL</vt:lpstr>
      <vt:lpstr>PROYECTOS PRIORIZADOS</vt:lpstr>
      <vt:lpstr>ÁRBOL DE PROBLEMAS</vt:lpstr>
      <vt:lpstr>ÁRBOL DE OBJETIVOS</vt:lpstr>
      <vt:lpstr>PROSPECTIVA Y ESTRATEGIAS</vt:lpstr>
      <vt:lpstr>PROSPECTIVA: VISIÓN COMÚN A 15 AÑOS</vt:lpstr>
      <vt:lpstr>PROSPECTIVA: VISIÓN COMÚN A 15 AÑOS</vt:lpstr>
      <vt:lpstr>PROBLEMÁTICA TERRITORIAL</vt:lpstr>
      <vt:lpstr>PROYECTOS PRIORIZADOS</vt:lpstr>
      <vt:lpstr>ÁRBOL DE PROBLEMAS</vt:lpstr>
      <vt:lpstr>ÁRBOL DE OBJETIVOS</vt:lpstr>
      <vt:lpstr>PROSPECTIVA Y ESTRATEGIAS</vt:lpstr>
      <vt:lpstr>PROSPECTIVA: VISIÓN COMÚN A 15 AÑOS</vt:lpstr>
      <vt:lpstr>PROSPECTIVA: VISIÓN COMÚN A 15 AÑOS</vt:lpstr>
      <vt:lpstr>PROBLEMÁTICA TERRITORIAL</vt:lpstr>
      <vt:lpstr>PROYECTOS PRIORIZADOS</vt:lpstr>
      <vt:lpstr>PROYECTOS PRIORIZADOS</vt:lpstr>
      <vt:lpstr>ÁRBOL DE PROBLEMAS</vt:lpstr>
      <vt:lpstr>ÁRBOL DE OBJETIVOS</vt:lpstr>
      <vt:lpstr>PROSPECTIVA Y ESTRATEGIAS</vt:lpstr>
      <vt:lpstr>PROSPECTIVA: VISIÓN COMÚN A 15 AÑOS</vt:lpstr>
      <vt:lpstr>PROSPECTIVA: VISIÓN COMÚN A 15 AÑOS</vt:lpstr>
      <vt:lpstr>PROBLEMÁTICA TERRITORIAL</vt:lpstr>
      <vt:lpstr>PROYECTOS PRIORIZADOS</vt:lpstr>
      <vt:lpstr>ÁRBOL DE PROBLEMAS</vt:lpstr>
      <vt:lpstr>ÁRBOL DE OBJETIVOS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PLANES VEREDALES DE DESARROLLO SOSTENIBLE</dc:title>
  <dc:creator>Deyanira Esperanza Vanegas Reyes</dc:creator>
  <cp:lastModifiedBy>Deyanira Esperanza Vanegas Reyes</cp:lastModifiedBy>
  <cp:revision>47</cp:revision>
  <dcterms:created xsi:type="dcterms:W3CDTF">2017-08-27T19:52:37Z</dcterms:created>
  <dcterms:modified xsi:type="dcterms:W3CDTF">2017-09-01T18:45:53Z</dcterms:modified>
</cp:coreProperties>
</file>